
<file path=[Content_Types].xml><?xml version="1.0" encoding="utf-8"?>
<Types xmlns="http://schemas.openxmlformats.org/package/2006/content-types">
  <Default Extension="gif" ContentType="image/gif"/>
  <Default Extension="glb" ContentType="model/gltf.binary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9" r:id="rId4"/>
    <p:sldId id="260" r:id="rId5"/>
    <p:sldId id="258" r:id="rId6"/>
    <p:sldId id="261" r:id="rId7"/>
    <p:sldId id="262" r:id="rId8"/>
    <p:sldId id="265" r:id="rId9"/>
    <p:sldId id="266" r:id="rId10"/>
    <p:sldId id="264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40" userDrawn="1">
          <p15:clr>
            <a:srgbClr val="A4A3A4"/>
          </p15:clr>
        </p15:guide>
        <p15:guide id="2" orient="horz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43B82"/>
    <a:srgbClr val="FCFCFC"/>
    <a:srgbClr val="E8F0FE"/>
    <a:srgbClr val="FCF8F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8410" autoAdjust="0"/>
    <p:restoredTop sz="94660"/>
  </p:normalViewPr>
  <p:slideViewPr>
    <p:cSldViewPr snapToGrid="0">
      <p:cViewPr>
        <p:scale>
          <a:sx n="100" d="100"/>
          <a:sy n="100" d="100"/>
        </p:scale>
        <p:origin x="768" y="156"/>
      </p:cViewPr>
      <p:guideLst>
        <p:guide pos="3840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1BE11A54-B2D5-46ED-81B1-23E961493E64}" type="doc">
      <dgm:prSet loTypeId="urn:microsoft.com/office/officeart/2005/8/layout/hProcess11" loCatId="process" qsTypeId="urn:microsoft.com/office/officeart/2005/8/quickstyle/simple1" qsCatId="simple" csTypeId="urn:microsoft.com/office/officeart/2005/8/colors/colorful2" csCatId="colorful"/>
      <dgm:spPr/>
      <dgm:t>
        <a:bodyPr/>
        <a:lstStyle/>
        <a:p>
          <a:endParaRPr lang="en-US"/>
        </a:p>
      </dgm:t>
    </dgm:pt>
    <dgm:pt modelId="{685B1652-1D26-490F-BC18-6A06927451F9}">
      <dgm:prSet/>
      <dgm:spPr/>
      <dgm:t>
        <a:bodyPr/>
        <a:lstStyle/>
        <a:p>
          <a:r>
            <a:rPr lang="en-US"/>
            <a:t>Checked for missing values</a:t>
          </a:r>
        </a:p>
      </dgm:t>
    </dgm:pt>
    <dgm:pt modelId="{08FC8399-53A0-4AA4-84DC-FB6A80E873F1}" type="parTrans" cxnId="{B7C7BF7F-1CC4-4ED1-BAA9-1F436CD8AC10}">
      <dgm:prSet/>
      <dgm:spPr/>
      <dgm:t>
        <a:bodyPr/>
        <a:lstStyle/>
        <a:p>
          <a:endParaRPr lang="en-US"/>
        </a:p>
      </dgm:t>
    </dgm:pt>
    <dgm:pt modelId="{C177FAEE-2795-4227-8741-8B6BFF5C09D2}" type="sibTrans" cxnId="{B7C7BF7F-1CC4-4ED1-BAA9-1F436CD8AC10}">
      <dgm:prSet/>
      <dgm:spPr/>
      <dgm:t>
        <a:bodyPr/>
        <a:lstStyle/>
        <a:p>
          <a:endParaRPr lang="en-US"/>
        </a:p>
      </dgm:t>
    </dgm:pt>
    <dgm:pt modelId="{995760FD-85E8-4F9C-B1A9-0A4B070FE9EB}">
      <dgm:prSet/>
      <dgm:spPr/>
      <dgm:t>
        <a:bodyPr/>
        <a:lstStyle/>
        <a:p>
          <a:r>
            <a:rPr lang="en-US" dirty="0"/>
            <a:t>Converted diagnosis to binary</a:t>
          </a:r>
        </a:p>
      </dgm:t>
    </dgm:pt>
    <dgm:pt modelId="{6C455018-FBA9-4AEE-BF7A-EB9A2E0411DB}" type="parTrans" cxnId="{4966592D-FE66-4A10-8F5C-BAA242D83220}">
      <dgm:prSet/>
      <dgm:spPr/>
      <dgm:t>
        <a:bodyPr/>
        <a:lstStyle/>
        <a:p>
          <a:endParaRPr lang="en-US"/>
        </a:p>
      </dgm:t>
    </dgm:pt>
    <dgm:pt modelId="{0FF4BF8A-CDD4-4045-B1B7-B60EB9641671}" type="sibTrans" cxnId="{4966592D-FE66-4A10-8F5C-BAA242D83220}">
      <dgm:prSet/>
      <dgm:spPr/>
      <dgm:t>
        <a:bodyPr/>
        <a:lstStyle/>
        <a:p>
          <a:endParaRPr lang="en-US"/>
        </a:p>
      </dgm:t>
    </dgm:pt>
    <dgm:pt modelId="{0206B578-5D86-479F-BEBE-ADA836279678}">
      <dgm:prSet/>
      <dgm:spPr/>
      <dgm:t>
        <a:bodyPr/>
        <a:lstStyle/>
        <a:p>
          <a:r>
            <a:rPr lang="en-US"/>
            <a:t>Checked for duplicate rows</a:t>
          </a:r>
        </a:p>
      </dgm:t>
    </dgm:pt>
    <dgm:pt modelId="{D46D008E-11D7-41D9-9633-A72A81ECA974}" type="parTrans" cxnId="{469DC96A-142F-4E6D-BC6D-D3E3A14EFE56}">
      <dgm:prSet/>
      <dgm:spPr/>
      <dgm:t>
        <a:bodyPr/>
        <a:lstStyle/>
        <a:p>
          <a:endParaRPr lang="en-US"/>
        </a:p>
      </dgm:t>
    </dgm:pt>
    <dgm:pt modelId="{EA21A4F9-1C6C-4702-A0B5-AF48348EEB5C}" type="sibTrans" cxnId="{469DC96A-142F-4E6D-BC6D-D3E3A14EFE56}">
      <dgm:prSet/>
      <dgm:spPr/>
      <dgm:t>
        <a:bodyPr/>
        <a:lstStyle/>
        <a:p>
          <a:endParaRPr lang="en-US"/>
        </a:p>
      </dgm:t>
    </dgm:pt>
    <dgm:pt modelId="{8B886EEC-8677-4611-8F81-251B9479BB3F}" type="pres">
      <dgm:prSet presAssocID="{1BE11A54-B2D5-46ED-81B1-23E961493E64}" presName="Name0" presStyleCnt="0">
        <dgm:presLayoutVars>
          <dgm:dir/>
          <dgm:resizeHandles val="exact"/>
        </dgm:presLayoutVars>
      </dgm:prSet>
      <dgm:spPr/>
    </dgm:pt>
    <dgm:pt modelId="{E3C972E7-A2E0-4AA1-A48E-2BB660D714AA}" type="pres">
      <dgm:prSet presAssocID="{1BE11A54-B2D5-46ED-81B1-23E961493E64}" presName="arrow" presStyleLbl="bgShp" presStyleIdx="0" presStyleCnt="1"/>
      <dgm:spPr/>
    </dgm:pt>
    <dgm:pt modelId="{EDFC15F3-53CA-4FAE-8B35-21FFEE59FF93}" type="pres">
      <dgm:prSet presAssocID="{1BE11A54-B2D5-46ED-81B1-23E961493E64}" presName="points" presStyleCnt="0"/>
      <dgm:spPr/>
    </dgm:pt>
    <dgm:pt modelId="{3847845A-EAEA-4907-920B-8D9CA2BC1249}" type="pres">
      <dgm:prSet presAssocID="{685B1652-1D26-490F-BC18-6A06927451F9}" presName="compositeA" presStyleCnt="0"/>
      <dgm:spPr/>
    </dgm:pt>
    <dgm:pt modelId="{BE725EE3-F634-4A8F-B6E4-1066E302F6AE}" type="pres">
      <dgm:prSet presAssocID="{685B1652-1D26-490F-BC18-6A06927451F9}" presName="textA" presStyleLbl="revTx" presStyleIdx="0" presStyleCnt="3">
        <dgm:presLayoutVars>
          <dgm:bulletEnabled val="1"/>
        </dgm:presLayoutVars>
      </dgm:prSet>
      <dgm:spPr/>
    </dgm:pt>
    <dgm:pt modelId="{74D24A6F-8B01-4002-BDE1-54454FB8559A}" type="pres">
      <dgm:prSet presAssocID="{685B1652-1D26-490F-BC18-6A06927451F9}" presName="circleA" presStyleLbl="node1" presStyleIdx="0" presStyleCnt="3"/>
      <dgm:spPr/>
    </dgm:pt>
    <dgm:pt modelId="{3A8DDD00-93DA-44B3-9C97-F693E9D1BFDA}" type="pres">
      <dgm:prSet presAssocID="{685B1652-1D26-490F-BC18-6A06927451F9}" presName="spaceA" presStyleCnt="0"/>
      <dgm:spPr/>
    </dgm:pt>
    <dgm:pt modelId="{25FB6E92-935B-4C7C-B2EB-1B9D9A2A3400}" type="pres">
      <dgm:prSet presAssocID="{C177FAEE-2795-4227-8741-8B6BFF5C09D2}" presName="space" presStyleCnt="0"/>
      <dgm:spPr/>
    </dgm:pt>
    <dgm:pt modelId="{8522A3D3-7065-4F58-A4C9-F1323D34959A}" type="pres">
      <dgm:prSet presAssocID="{995760FD-85E8-4F9C-B1A9-0A4B070FE9EB}" presName="compositeB" presStyleCnt="0"/>
      <dgm:spPr/>
    </dgm:pt>
    <dgm:pt modelId="{145F6376-3190-4425-B3B8-50F073F48193}" type="pres">
      <dgm:prSet presAssocID="{995760FD-85E8-4F9C-B1A9-0A4B070FE9EB}" presName="textB" presStyleLbl="revTx" presStyleIdx="1" presStyleCnt="3">
        <dgm:presLayoutVars>
          <dgm:bulletEnabled val="1"/>
        </dgm:presLayoutVars>
      </dgm:prSet>
      <dgm:spPr/>
    </dgm:pt>
    <dgm:pt modelId="{5DA277C9-D07F-4C4A-BF80-B78CAF8FE841}" type="pres">
      <dgm:prSet presAssocID="{995760FD-85E8-4F9C-B1A9-0A4B070FE9EB}" presName="circleB" presStyleLbl="node1" presStyleIdx="1" presStyleCnt="3"/>
      <dgm:spPr/>
    </dgm:pt>
    <dgm:pt modelId="{E2098533-1058-477F-BA16-71C548D94816}" type="pres">
      <dgm:prSet presAssocID="{995760FD-85E8-4F9C-B1A9-0A4B070FE9EB}" presName="spaceB" presStyleCnt="0"/>
      <dgm:spPr/>
    </dgm:pt>
    <dgm:pt modelId="{BA0FDF6C-97B5-4823-A2E8-97E9F748AFC2}" type="pres">
      <dgm:prSet presAssocID="{0FF4BF8A-CDD4-4045-B1B7-B60EB9641671}" presName="space" presStyleCnt="0"/>
      <dgm:spPr/>
    </dgm:pt>
    <dgm:pt modelId="{80351FC9-48C1-443A-B76F-464B6B98611C}" type="pres">
      <dgm:prSet presAssocID="{0206B578-5D86-479F-BEBE-ADA836279678}" presName="compositeA" presStyleCnt="0"/>
      <dgm:spPr/>
    </dgm:pt>
    <dgm:pt modelId="{F9244C0B-1220-48EC-A9C4-ED779F653AE7}" type="pres">
      <dgm:prSet presAssocID="{0206B578-5D86-479F-BEBE-ADA836279678}" presName="textA" presStyleLbl="revTx" presStyleIdx="2" presStyleCnt="3">
        <dgm:presLayoutVars>
          <dgm:bulletEnabled val="1"/>
        </dgm:presLayoutVars>
      </dgm:prSet>
      <dgm:spPr/>
    </dgm:pt>
    <dgm:pt modelId="{8BBB233A-D4CE-451A-9E78-7D4DE2BB7F42}" type="pres">
      <dgm:prSet presAssocID="{0206B578-5D86-479F-BEBE-ADA836279678}" presName="circleA" presStyleLbl="node1" presStyleIdx="2" presStyleCnt="3"/>
      <dgm:spPr/>
    </dgm:pt>
    <dgm:pt modelId="{3A97EFA2-10DA-4B36-B05A-B0C8DEBFF772}" type="pres">
      <dgm:prSet presAssocID="{0206B578-5D86-479F-BEBE-ADA836279678}" presName="spaceA" presStyleCnt="0"/>
      <dgm:spPr/>
    </dgm:pt>
  </dgm:ptLst>
  <dgm:cxnLst>
    <dgm:cxn modelId="{4966592D-FE66-4A10-8F5C-BAA242D83220}" srcId="{1BE11A54-B2D5-46ED-81B1-23E961493E64}" destId="{995760FD-85E8-4F9C-B1A9-0A4B070FE9EB}" srcOrd="1" destOrd="0" parTransId="{6C455018-FBA9-4AEE-BF7A-EB9A2E0411DB}" sibTransId="{0FF4BF8A-CDD4-4045-B1B7-B60EB9641671}"/>
    <dgm:cxn modelId="{FD01583B-7519-472A-8B10-2A47744E42FF}" type="presOf" srcId="{1BE11A54-B2D5-46ED-81B1-23E961493E64}" destId="{8B886EEC-8677-4611-8F81-251B9479BB3F}" srcOrd="0" destOrd="0" presId="urn:microsoft.com/office/officeart/2005/8/layout/hProcess11"/>
    <dgm:cxn modelId="{469DC96A-142F-4E6D-BC6D-D3E3A14EFE56}" srcId="{1BE11A54-B2D5-46ED-81B1-23E961493E64}" destId="{0206B578-5D86-479F-BEBE-ADA836279678}" srcOrd="2" destOrd="0" parTransId="{D46D008E-11D7-41D9-9633-A72A81ECA974}" sibTransId="{EA21A4F9-1C6C-4702-A0B5-AF48348EEB5C}"/>
    <dgm:cxn modelId="{B7C7BF7F-1CC4-4ED1-BAA9-1F436CD8AC10}" srcId="{1BE11A54-B2D5-46ED-81B1-23E961493E64}" destId="{685B1652-1D26-490F-BC18-6A06927451F9}" srcOrd="0" destOrd="0" parTransId="{08FC8399-53A0-4AA4-84DC-FB6A80E873F1}" sibTransId="{C177FAEE-2795-4227-8741-8B6BFF5C09D2}"/>
    <dgm:cxn modelId="{CBF8F183-6526-4A29-9B28-67A0F8D99E53}" type="presOf" srcId="{995760FD-85E8-4F9C-B1A9-0A4B070FE9EB}" destId="{145F6376-3190-4425-B3B8-50F073F48193}" srcOrd="0" destOrd="0" presId="urn:microsoft.com/office/officeart/2005/8/layout/hProcess11"/>
    <dgm:cxn modelId="{251B87E9-B3AE-4E90-BC7B-9939B70F23D5}" type="presOf" srcId="{685B1652-1D26-490F-BC18-6A06927451F9}" destId="{BE725EE3-F634-4A8F-B6E4-1066E302F6AE}" srcOrd="0" destOrd="0" presId="urn:microsoft.com/office/officeart/2005/8/layout/hProcess11"/>
    <dgm:cxn modelId="{BE8C41FA-9347-452D-B2C8-057BCFD408E8}" type="presOf" srcId="{0206B578-5D86-479F-BEBE-ADA836279678}" destId="{F9244C0B-1220-48EC-A9C4-ED779F653AE7}" srcOrd="0" destOrd="0" presId="urn:microsoft.com/office/officeart/2005/8/layout/hProcess11"/>
    <dgm:cxn modelId="{E1E77A47-2D2D-4F5F-A5B1-BF0554678333}" type="presParOf" srcId="{8B886EEC-8677-4611-8F81-251B9479BB3F}" destId="{E3C972E7-A2E0-4AA1-A48E-2BB660D714AA}" srcOrd="0" destOrd="0" presId="urn:microsoft.com/office/officeart/2005/8/layout/hProcess11"/>
    <dgm:cxn modelId="{CEB30F17-41B3-45B2-B775-5295D21C2E54}" type="presParOf" srcId="{8B886EEC-8677-4611-8F81-251B9479BB3F}" destId="{EDFC15F3-53CA-4FAE-8B35-21FFEE59FF93}" srcOrd="1" destOrd="0" presId="urn:microsoft.com/office/officeart/2005/8/layout/hProcess11"/>
    <dgm:cxn modelId="{5585E61B-7211-48E1-A5D4-746EB771EC5E}" type="presParOf" srcId="{EDFC15F3-53CA-4FAE-8B35-21FFEE59FF93}" destId="{3847845A-EAEA-4907-920B-8D9CA2BC1249}" srcOrd="0" destOrd="0" presId="urn:microsoft.com/office/officeart/2005/8/layout/hProcess11"/>
    <dgm:cxn modelId="{2DB44840-2C47-417C-9EE0-A7D42DE1A18D}" type="presParOf" srcId="{3847845A-EAEA-4907-920B-8D9CA2BC1249}" destId="{BE725EE3-F634-4A8F-B6E4-1066E302F6AE}" srcOrd="0" destOrd="0" presId="urn:microsoft.com/office/officeart/2005/8/layout/hProcess11"/>
    <dgm:cxn modelId="{D3B80B03-2815-4503-AE28-9505E53AF261}" type="presParOf" srcId="{3847845A-EAEA-4907-920B-8D9CA2BC1249}" destId="{74D24A6F-8B01-4002-BDE1-54454FB8559A}" srcOrd="1" destOrd="0" presId="urn:microsoft.com/office/officeart/2005/8/layout/hProcess11"/>
    <dgm:cxn modelId="{4921D154-71E6-4BF8-832A-330113F31A67}" type="presParOf" srcId="{3847845A-EAEA-4907-920B-8D9CA2BC1249}" destId="{3A8DDD00-93DA-44B3-9C97-F693E9D1BFDA}" srcOrd="2" destOrd="0" presId="urn:microsoft.com/office/officeart/2005/8/layout/hProcess11"/>
    <dgm:cxn modelId="{6610B880-A2F4-48C5-A62A-C2D19BD953C3}" type="presParOf" srcId="{EDFC15F3-53CA-4FAE-8B35-21FFEE59FF93}" destId="{25FB6E92-935B-4C7C-B2EB-1B9D9A2A3400}" srcOrd="1" destOrd="0" presId="urn:microsoft.com/office/officeart/2005/8/layout/hProcess11"/>
    <dgm:cxn modelId="{45849BBF-4631-44FC-B491-219B31EE350A}" type="presParOf" srcId="{EDFC15F3-53CA-4FAE-8B35-21FFEE59FF93}" destId="{8522A3D3-7065-4F58-A4C9-F1323D34959A}" srcOrd="2" destOrd="0" presId="urn:microsoft.com/office/officeart/2005/8/layout/hProcess11"/>
    <dgm:cxn modelId="{1D2B46B0-0E22-4EDA-804B-88FFCE69BBD1}" type="presParOf" srcId="{8522A3D3-7065-4F58-A4C9-F1323D34959A}" destId="{145F6376-3190-4425-B3B8-50F073F48193}" srcOrd="0" destOrd="0" presId="urn:microsoft.com/office/officeart/2005/8/layout/hProcess11"/>
    <dgm:cxn modelId="{F352530D-69C3-40BC-A5FC-D9E944AF8384}" type="presParOf" srcId="{8522A3D3-7065-4F58-A4C9-F1323D34959A}" destId="{5DA277C9-D07F-4C4A-BF80-B78CAF8FE841}" srcOrd="1" destOrd="0" presId="urn:microsoft.com/office/officeart/2005/8/layout/hProcess11"/>
    <dgm:cxn modelId="{AD7B660C-EB80-4482-A072-EF9E95CDA497}" type="presParOf" srcId="{8522A3D3-7065-4F58-A4C9-F1323D34959A}" destId="{E2098533-1058-477F-BA16-71C548D94816}" srcOrd="2" destOrd="0" presId="urn:microsoft.com/office/officeart/2005/8/layout/hProcess11"/>
    <dgm:cxn modelId="{54D14E37-9D3C-40A7-A24F-ECB2AE0A1169}" type="presParOf" srcId="{EDFC15F3-53CA-4FAE-8B35-21FFEE59FF93}" destId="{BA0FDF6C-97B5-4823-A2E8-97E9F748AFC2}" srcOrd="3" destOrd="0" presId="urn:microsoft.com/office/officeart/2005/8/layout/hProcess11"/>
    <dgm:cxn modelId="{C75AFEEC-FB47-4F6C-8578-ACE5E6C54868}" type="presParOf" srcId="{EDFC15F3-53CA-4FAE-8B35-21FFEE59FF93}" destId="{80351FC9-48C1-443A-B76F-464B6B98611C}" srcOrd="4" destOrd="0" presId="urn:microsoft.com/office/officeart/2005/8/layout/hProcess11"/>
    <dgm:cxn modelId="{4BAD344C-9D93-43AD-96E0-79EB38E45D55}" type="presParOf" srcId="{80351FC9-48C1-443A-B76F-464B6B98611C}" destId="{F9244C0B-1220-48EC-A9C4-ED779F653AE7}" srcOrd="0" destOrd="0" presId="urn:microsoft.com/office/officeart/2005/8/layout/hProcess11"/>
    <dgm:cxn modelId="{945E4580-B0E5-46C6-9959-CF594190ECA0}" type="presParOf" srcId="{80351FC9-48C1-443A-B76F-464B6B98611C}" destId="{8BBB233A-D4CE-451A-9E78-7D4DE2BB7F42}" srcOrd="1" destOrd="0" presId="urn:microsoft.com/office/officeart/2005/8/layout/hProcess11"/>
    <dgm:cxn modelId="{A17D645F-DF95-4265-A638-7D360FF84C00}" type="presParOf" srcId="{80351FC9-48C1-443A-B76F-464B6B98611C}" destId="{3A97EFA2-10DA-4B36-B05A-B0C8DEBFF772}" srcOrd="2" destOrd="0" presId="urn:microsoft.com/office/officeart/2005/8/layout/hProcess1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1BE11A54-B2D5-46ED-81B1-23E961493E64}" type="doc">
      <dgm:prSet loTypeId="urn:microsoft.com/office/officeart/2005/8/layout/hProcess11" loCatId="process" qsTypeId="urn:microsoft.com/office/officeart/2005/8/quickstyle/simple1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685B1652-1D26-490F-BC18-6A06927451F9}">
      <dgm:prSet/>
      <dgm:spPr/>
      <dgm:t>
        <a:bodyPr/>
        <a:lstStyle/>
        <a:p>
          <a:r>
            <a:rPr lang="en-US" dirty="0"/>
            <a:t>Checked for </a:t>
          </a:r>
          <a:r>
            <a:rPr lang="en-US" b="1" dirty="0">
              <a:solidFill>
                <a:srgbClr val="C00000"/>
              </a:solidFill>
            </a:rPr>
            <a:t>missing values</a:t>
          </a:r>
        </a:p>
      </dgm:t>
    </dgm:pt>
    <dgm:pt modelId="{08FC8399-53A0-4AA4-84DC-FB6A80E873F1}" type="parTrans" cxnId="{B7C7BF7F-1CC4-4ED1-BAA9-1F436CD8AC10}">
      <dgm:prSet/>
      <dgm:spPr/>
      <dgm:t>
        <a:bodyPr/>
        <a:lstStyle/>
        <a:p>
          <a:endParaRPr lang="en-US"/>
        </a:p>
      </dgm:t>
    </dgm:pt>
    <dgm:pt modelId="{C177FAEE-2795-4227-8741-8B6BFF5C09D2}" type="sibTrans" cxnId="{B7C7BF7F-1CC4-4ED1-BAA9-1F436CD8AC10}">
      <dgm:prSet/>
      <dgm:spPr/>
      <dgm:t>
        <a:bodyPr/>
        <a:lstStyle/>
        <a:p>
          <a:endParaRPr lang="en-US"/>
        </a:p>
      </dgm:t>
    </dgm:pt>
    <dgm:pt modelId="{995760FD-85E8-4F9C-B1A9-0A4B070FE9EB}">
      <dgm:prSet/>
      <dgm:spPr/>
      <dgm:t>
        <a:bodyPr/>
        <a:lstStyle/>
        <a:p>
          <a:r>
            <a:rPr lang="en-US" dirty="0"/>
            <a:t>Converted </a:t>
          </a:r>
          <a:r>
            <a:rPr lang="en-US" b="1" dirty="0">
              <a:solidFill>
                <a:srgbClr val="C00000"/>
              </a:solidFill>
            </a:rPr>
            <a:t>diagnosis</a:t>
          </a:r>
          <a:r>
            <a:rPr lang="en-US" dirty="0"/>
            <a:t>  column to binary</a:t>
          </a:r>
        </a:p>
      </dgm:t>
    </dgm:pt>
    <dgm:pt modelId="{6C455018-FBA9-4AEE-BF7A-EB9A2E0411DB}" type="parTrans" cxnId="{4966592D-FE66-4A10-8F5C-BAA242D83220}">
      <dgm:prSet/>
      <dgm:spPr/>
      <dgm:t>
        <a:bodyPr/>
        <a:lstStyle/>
        <a:p>
          <a:endParaRPr lang="en-US"/>
        </a:p>
      </dgm:t>
    </dgm:pt>
    <dgm:pt modelId="{0FF4BF8A-CDD4-4045-B1B7-B60EB9641671}" type="sibTrans" cxnId="{4966592D-FE66-4A10-8F5C-BAA242D83220}">
      <dgm:prSet/>
      <dgm:spPr/>
      <dgm:t>
        <a:bodyPr/>
        <a:lstStyle/>
        <a:p>
          <a:endParaRPr lang="en-US"/>
        </a:p>
      </dgm:t>
    </dgm:pt>
    <dgm:pt modelId="{0206B578-5D86-479F-BEBE-ADA836279678}">
      <dgm:prSet/>
      <dgm:spPr/>
      <dgm:t>
        <a:bodyPr/>
        <a:lstStyle/>
        <a:p>
          <a:r>
            <a:rPr lang="en-US" dirty="0"/>
            <a:t>Checked for </a:t>
          </a:r>
          <a:r>
            <a:rPr lang="en-US" b="1" dirty="0">
              <a:solidFill>
                <a:srgbClr val="C00000"/>
              </a:solidFill>
            </a:rPr>
            <a:t>duplicate rows</a:t>
          </a:r>
        </a:p>
      </dgm:t>
    </dgm:pt>
    <dgm:pt modelId="{D46D008E-11D7-41D9-9633-A72A81ECA974}" type="parTrans" cxnId="{469DC96A-142F-4E6D-BC6D-D3E3A14EFE56}">
      <dgm:prSet/>
      <dgm:spPr/>
      <dgm:t>
        <a:bodyPr/>
        <a:lstStyle/>
        <a:p>
          <a:endParaRPr lang="en-US"/>
        </a:p>
      </dgm:t>
    </dgm:pt>
    <dgm:pt modelId="{EA21A4F9-1C6C-4702-A0B5-AF48348EEB5C}" type="sibTrans" cxnId="{469DC96A-142F-4E6D-BC6D-D3E3A14EFE56}">
      <dgm:prSet/>
      <dgm:spPr/>
      <dgm:t>
        <a:bodyPr/>
        <a:lstStyle/>
        <a:p>
          <a:endParaRPr lang="en-US"/>
        </a:p>
      </dgm:t>
    </dgm:pt>
    <dgm:pt modelId="{8B886EEC-8677-4611-8F81-251B9479BB3F}" type="pres">
      <dgm:prSet presAssocID="{1BE11A54-B2D5-46ED-81B1-23E961493E64}" presName="Name0" presStyleCnt="0">
        <dgm:presLayoutVars>
          <dgm:dir/>
          <dgm:resizeHandles val="exact"/>
        </dgm:presLayoutVars>
      </dgm:prSet>
      <dgm:spPr/>
    </dgm:pt>
    <dgm:pt modelId="{E3C972E7-A2E0-4AA1-A48E-2BB660D714AA}" type="pres">
      <dgm:prSet presAssocID="{1BE11A54-B2D5-46ED-81B1-23E961493E64}" presName="arrow" presStyleLbl="bgShp" presStyleIdx="0" presStyleCnt="1"/>
      <dgm:spPr/>
    </dgm:pt>
    <dgm:pt modelId="{EDFC15F3-53CA-4FAE-8B35-21FFEE59FF93}" type="pres">
      <dgm:prSet presAssocID="{1BE11A54-B2D5-46ED-81B1-23E961493E64}" presName="points" presStyleCnt="0"/>
      <dgm:spPr/>
    </dgm:pt>
    <dgm:pt modelId="{3847845A-EAEA-4907-920B-8D9CA2BC1249}" type="pres">
      <dgm:prSet presAssocID="{685B1652-1D26-490F-BC18-6A06927451F9}" presName="compositeA" presStyleCnt="0"/>
      <dgm:spPr/>
    </dgm:pt>
    <dgm:pt modelId="{BE725EE3-F634-4A8F-B6E4-1066E302F6AE}" type="pres">
      <dgm:prSet presAssocID="{685B1652-1D26-490F-BC18-6A06927451F9}" presName="textA" presStyleLbl="revTx" presStyleIdx="0" presStyleCnt="3">
        <dgm:presLayoutVars>
          <dgm:bulletEnabled val="1"/>
        </dgm:presLayoutVars>
      </dgm:prSet>
      <dgm:spPr/>
    </dgm:pt>
    <dgm:pt modelId="{74D24A6F-8B01-4002-BDE1-54454FB8559A}" type="pres">
      <dgm:prSet presAssocID="{685B1652-1D26-490F-BC18-6A06927451F9}" presName="circleA" presStyleLbl="node1" presStyleIdx="0" presStyleCnt="3"/>
      <dgm:spPr/>
    </dgm:pt>
    <dgm:pt modelId="{3A8DDD00-93DA-44B3-9C97-F693E9D1BFDA}" type="pres">
      <dgm:prSet presAssocID="{685B1652-1D26-490F-BC18-6A06927451F9}" presName="spaceA" presStyleCnt="0"/>
      <dgm:spPr/>
    </dgm:pt>
    <dgm:pt modelId="{25FB6E92-935B-4C7C-B2EB-1B9D9A2A3400}" type="pres">
      <dgm:prSet presAssocID="{C177FAEE-2795-4227-8741-8B6BFF5C09D2}" presName="space" presStyleCnt="0"/>
      <dgm:spPr/>
    </dgm:pt>
    <dgm:pt modelId="{8522A3D3-7065-4F58-A4C9-F1323D34959A}" type="pres">
      <dgm:prSet presAssocID="{995760FD-85E8-4F9C-B1A9-0A4B070FE9EB}" presName="compositeB" presStyleCnt="0"/>
      <dgm:spPr/>
    </dgm:pt>
    <dgm:pt modelId="{145F6376-3190-4425-B3B8-50F073F48193}" type="pres">
      <dgm:prSet presAssocID="{995760FD-85E8-4F9C-B1A9-0A4B070FE9EB}" presName="textB" presStyleLbl="revTx" presStyleIdx="1" presStyleCnt="3">
        <dgm:presLayoutVars>
          <dgm:bulletEnabled val="1"/>
        </dgm:presLayoutVars>
      </dgm:prSet>
      <dgm:spPr/>
    </dgm:pt>
    <dgm:pt modelId="{5DA277C9-D07F-4C4A-BF80-B78CAF8FE841}" type="pres">
      <dgm:prSet presAssocID="{995760FD-85E8-4F9C-B1A9-0A4B070FE9EB}" presName="circleB" presStyleLbl="node1" presStyleIdx="1" presStyleCnt="3"/>
      <dgm:spPr/>
    </dgm:pt>
    <dgm:pt modelId="{E2098533-1058-477F-BA16-71C548D94816}" type="pres">
      <dgm:prSet presAssocID="{995760FD-85E8-4F9C-B1A9-0A4B070FE9EB}" presName="spaceB" presStyleCnt="0"/>
      <dgm:spPr/>
    </dgm:pt>
    <dgm:pt modelId="{BA0FDF6C-97B5-4823-A2E8-97E9F748AFC2}" type="pres">
      <dgm:prSet presAssocID="{0FF4BF8A-CDD4-4045-B1B7-B60EB9641671}" presName="space" presStyleCnt="0"/>
      <dgm:spPr/>
    </dgm:pt>
    <dgm:pt modelId="{80351FC9-48C1-443A-B76F-464B6B98611C}" type="pres">
      <dgm:prSet presAssocID="{0206B578-5D86-479F-BEBE-ADA836279678}" presName="compositeA" presStyleCnt="0"/>
      <dgm:spPr/>
    </dgm:pt>
    <dgm:pt modelId="{F9244C0B-1220-48EC-A9C4-ED779F653AE7}" type="pres">
      <dgm:prSet presAssocID="{0206B578-5D86-479F-BEBE-ADA836279678}" presName="textA" presStyleLbl="revTx" presStyleIdx="2" presStyleCnt="3">
        <dgm:presLayoutVars>
          <dgm:bulletEnabled val="1"/>
        </dgm:presLayoutVars>
      </dgm:prSet>
      <dgm:spPr/>
    </dgm:pt>
    <dgm:pt modelId="{8BBB233A-D4CE-451A-9E78-7D4DE2BB7F42}" type="pres">
      <dgm:prSet presAssocID="{0206B578-5D86-479F-BEBE-ADA836279678}" presName="circleA" presStyleLbl="node1" presStyleIdx="2" presStyleCnt="3"/>
      <dgm:spPr/>
    </dgm:pt>
    <dgm:pt modelId="{3A97EFA2-10DA-4B36-B05A-B0C8DEBFF772}" type="pres">
      <dgm:prSet presAssocID="{0206B578-5D86-479F-BEBE-ADA836279678}" presName="spaceA" presStyleCnt="0"/>
      <dgm:spPr/>
    </dgm:pt>
  </dgm:ptLst>
  <dgm:cxnLst>
    <dgm:cxn modelId="{4966592D-FE66-4A10-8F5C-BAA242D83220}" srcId="{1BE11A54-B2D5-46ED-81B1-23E961493E64}" destId="{995760FD-85E8-4F9C-B1A9-0A4B070FE9EB}" srcOrd="1" destOrd="0" parTransId="{6C455018-FBA9-4AEE-BF7A-EB9A2E0411DB}" sibTransId="{0FF4BF8A-CDD4-4045-B1B7-B60EB9641671}"/>
    <dgm:cxn modelId="{FD01583B-7519-472A-8B10-2A47744E42FF}" type="presOf" srcId="{1BE11A54-B2D5-46ED-81B1-23E961493E64}" destId="{8B886EEC-8677-4611-8F81-251B9479BB3F}" srcOrd="0" destOrd="0" presId="urn:microsoft.com/office/officeart/2005/8/layout/hProcess11"/>
    <dgm:cxn modelId="{469DC96A-142F-4E6D-BC6D-D3E3A14EFE56}" srcId="{1BE11A54-B2D5-46ED-81B1-23E961493E64}" destId="{0206B578-5D86-479F-BEBE-ADA836279678}" srcOrd="2" destOrd="0" parTransId="{D46D008E-11D7-41D9-9633-A72A81ECA974}" sibTransId="{EA21A4F9-1C6C-4702-A0B5-AF48348EEB5C}"/>
    <dgm:cxn modelId="{B7C7BF7F-1CC4-4ED1-BAA9-1F436CD8AC10}" srcId="{1BE11A54-B2D5-46ED-81B1-23E961493E64}" destId="{685B1652-1D26-490F-BC18-6A06927451F9}" srcOrd="0" destOrd="0" parTransId="{08FC8399-53A0-4AA4-84DC-FB6A80E873F1}" sibTransId="{C177FAEE-2795-4227-8741-8B6BFF5C09D2}"/>
    <dgm:cxn modelId="{CBF8F183-6526-4A29-9B28-67A0F8D99E53}" type="presOf" srcId="{995760FD-85E8-4F9C-B1A9-0A4B070FE9EB}" destId="{145F6376-3190-4425-B3B8-50F073F48193}" srcOrd="0" destOrd="0" presId="urn:microsoft.com/office/officeart/2005/8/layout/hProcess11"/>
    <dgm:cxn modelId="{251B87E9-B3AE-4E90-BC7B-9939B70F23D5}" type="presOf" srcId="{685B1652-1D26-490F-BC18-6A06927451F9}" destId="{BE725EE3-F634-4A8F-B6E4-1066E302F6AE}" srcOrd="0" destOrd="0" presId="urn:microsoft.com/office/officeart/2005/8/layout/hProcess11"/>
    <dgm:cxn modelId="{BE8C41FA-9347-452D-B2C8-057BCFD408E8}" type="presOf" srcId="{0206B578-5D86-479F-BEBE-ADA836279678}" destId="{F9244C0B-1220-48EC-A9C4-ED779F653AE7}" srcOrd="0" destOrd="0" presId="urn:microsoft.com/office/officeart/2005/8/layout/hProcess11"/>
    <dgm:cxn modelId="{E1E77A47-2D2D-4F5F-A5B1-BF0554678333}" type="presParOf" srcId="{8B886EEC-8677-4611-8F81-251B9479BB3F}" destId="{E3C972E7-A2E0-4AA1-A48E-2BB660D714AA}" srcOrd="0" destOrd="0" presId="urn:microsoft.com/office/officeart/2005/8/layout/hProcess11"/>
    <dgm:cxn modelId="{CEB30F17-41B3-45B2-B775-5295D21C2E54}" type="presParOf" srcId="{8B886EEC-8677-4611-8F81-251B9479BB3F}" destId="{EDFC15F3-53CA-4FAE-8B35-21FFEE59FF93}" srcOrd="1" destOrd="0" presId="urn:microsoft.com/office/officeart/2005/8/layout/hProcess11"/>
    <dgm:cxn modelId="{5585E61B-7211-48E1-A5D4-746EB771EC5E}" type="presParOf" srcId="{EDFC15F3-53CA-4FAE-8B35-21FFEE59FF93}" destId="{3847845A-EAEA-4907-920B-8D9CA2BC1249}" srcOrd="0" destOrd="0" presId="urn:microsoft.com/office/officeart/2005/8/layout/hProcess11"/>
    <dgm:cxn modelId="{2DB44840-2C47-417C-9EE0-A7D42DE1A18D}" type="presParOf" srcId="{3847845A-EAEA-4907-920B-8D9CA2BC1249}" destId="{BE725EE3-F634-4A8F-B6E4-1066E302F6AE}" srcOrd="0" destOrd="0" presId="urn:microsoft.com/office/officeart/2005/8/layout/hProcess11"/>
    <dgm:cxn modelId="{D3B80B03-2815-4503-AE28-9505E53AF261}" type="presParOf" srcId="{3847845A-EAEA-4907-920B-8D9CA2BC1249}" destId="{74D24A6F-8B01-4002-BDE1-54454FB8559A}" srcOrd="1" destOrd="0" presId="urn:microsoft.com/office/officeart/2005/8/layout/hProcess11"/>
    <dgm:cxn modelId="{4921D154-71E6-4BF8-832A-330113F31A67}" type="presParOf" srcId="{3847845A-EAEA-4907-920B-8D9CA2BC1249}" destId="{3A8DDD00-93DA-44B3-9C97-F693E9D1BFDA}" srcOrd="2" destOrd="0" presId="urn:microsoft.com/office/officeart/2005/8/layout/hProcess11"/>
    <dgm:cxn modelId="{6610B880-A2F4-48C5-A62A-C2D19BD953C3}" type="presParOf" srcId="{EDFC15F3-53CA-4FAE-8B35-21FFEE59FF93}" destId="{25FB6E92-935B-4C7C-B2EB-1B9D9A2A3400}" srcOrd="1" destOrd="0" presId="urn:microsoft.com/office/officeart/2005/8/layout/hProcess11"/>
    <dgm:cxn modelId="{45849BBF-4631-44FC-B491-219B31EE350A}" type="presParOf" srcId="{EDFC15F3-53CA-4FAE-8B35-21FFEE59FF93}" destId="{8522A3D3-7065-4F58-A4C9-F1323D34959A}" srcOrd="2" destOrd="0" presId="urn:microsoft.com/office/officeart/2005/8/layout/hProcess11"/>
    <dgm:cxn modelId="{1D2B46B0-0E22-4EDA-804B-88FFCE69BBD1}" type="presParOf" srcId="{8522A3D3-7065-4F58-A4C9-F1323D34959A}" destId="{145F6376-3190-4425-B3B8-50F073F48193}" srcOrd="0" destOrd="0" presId="urn:microsoft.com/office/officeart/2005/8/layout/hProcess11"/>
    <dgm:cxn modelId="{F352530D-69C3-40BC-A5FC-D9E944AF8384}" type="presParOf" srcId="{8522A3D3-7065-4F58-A4C9-F1323D34959A}" destId="{5DA277C9-D07F-4C4A-BF80-B78CAF8FE841}" srcOrd="1" destOrd="0" presId="urn:microsoft.com/office/officeart/2005/8/layout/hProcess11"/>
    <dgm:cxn modelId="{AD7B660C-EB80-4482-A072-EF9E95CDA497}" type="presParOf" srcId="{8522A3D3-7065-4F58-A4C9-F1323D34959A}" destId="{E2098533-1058-477F-BA16-71C548D94816}" srcOrd="2" destOrd="0" presId="urn:microsoft.com/office/officeart/2005/8/layout/hProcess11"/>
    <dgm:cxn modelId="{54D14E37-9D3C-40A7-A24F-ECB2AE0A1169}" type="presParOf" srcId="{EDFC15F3-53CA-4FAE-8B35-21FFEE59FF93}" destId="{BA0FDF6C-97B5-4823-A2E8-97E9F748AFC2}" srcOrd="3" destOrd="0" presId="urn:microsoft.com/office/officeart/2005/8/layout/hProcess11"/>
    <dgm:cxn modelId="{C75AFEEC-FB47-4F6C-8578-ACE5E6C54868}" type="presParOf" srcId="{EDFC15F3-53CA-4FAE-8B35-21FFEE59FF93}" destId="{80351FC9-48C1-443A-B76F-464B6B98611C}" srcOrd="4" destOrd="0" presId="urn:microsoft.com/office/officeart/2005/8/layout/hProcess11"/>
    <dgm:cxn modelId="{4BAD344C-9D93-43AD-96E0-79EB38E45D55}" type="presParOf" srcId="{80351FC9-48C1-443A-B76F-464B6B98611C}" destId="{F9244C0B-1220-48EC-A9C4-ED779F653AE7}" srcOrd="0" destOrd="0" presId="urn:microsoft.com/office/officeart/2005/8/layout/hProcess11"/>
    <dgm:cxn modelId="{945E4580-B0E5-46C6-9959-CF594190ECA0}" type="presParOf" srcId="{80351FC9-48C1-443A-B76F-464B6B98611C}" destId="{8BBB233A-D4CE-451A-9E78-7D4DE2BB7F42}" srcOrd="1" destOrd="0" presId="urn:microsoft.com/office/officeart/2005/8/layout/hProcess11"/>
    <dgm:cxn modelId="{A17D645F-DF95-4265-A638-7D360FF84C00}" type="presParOf" srcId="{80351FC9-48C1-443A-B76F-464B6B98611C}" destId="{3A97EFA2-10DA-4B36-B05A-B0C8DEBFF772}" srcOrd="2" destOrd="0" presId="urn:microsoft.com/office/officeart/2005/8/layout/hProcess1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3C972E7-A2E0-4AA1-A48E-2BB660D714AA}">
      <dsp:nvSpPr>
        <dsp:cNvPr id="0" name=""/>
        <dsp:cNvSpPr/>
      </dsp:nvSpPr>
      <dsp:spPr>
        <a:xfrm>
          <a:off x="0" y="789728"/>
          <a:ext cx="7437120" cy="1052971"/>
        </a:xfrm>
        <a:prstGeom prst="notchedRightArrow">
          <a:avLst/>
        </a:prstGeom>
        <a:solidFill>
          <a:schemeClr val="accent2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E725EE3-F634-4A8F-B6E4-1066E302F6AE}">
      <dsp:nvSpPr>
        <dsp:cNvPr id="0" name=""/>
        <dsp:cNvSpPr/>
      </dsp:nvSpPr>
      <dsp:spPr>
        <a:xfrm>
          <a:off x="3268" y="0"/>
          <a:ext cx="2157055" cy="105297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5128" tIns="135128" rIns="135128" bIns="135128" numCol="1" spcCol="1270" anchor="b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/>
            <a:t>Checked for missing values</a:t>
          </a:r>
        </a:p>
      </dsp:txBody>
      <dsp:txXfrm>
        <a:off x="3268" y="0"/>
        <a:ext cx="2157055" cy="1052971"/>
      </dsp:txXfrm>
    </dsp:sp>
    <dsp:sp modelId="{74D24A6F-8B01-4002-BDE1-54454FB8559A}">
      <dsp:nvSpPr>
        <dsp:cNvPr id="0" name=""/>
        <dsp:cNvSpPr/>
      </dsp:nvSpPr>
      <dsp:spPr>
        <a:xfrm>
          <a:off x="950174" y="1184593"/>
          <a:ext cx="263242" cy="263242"/>
        </a:xfrm>
        <a:prstGeom prst="ellips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45F6376-3190-4425-B3B8-50F073F48193}">
      <dsp:nvSpPr>
        <dsp:cNvPr id="0" name=""/>
        <dsp:cNvSpPr/>
      </dsp:nvSpPr>
      <dsp:spPr>
        <a:xfrm>
          <a:off x="2268176" y="1579457"/>
          <a:ext cx="2157055" cy="105297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5128" tIns="135128" rIns="135128" bIns="135128" numCol="1" spcCol="1270" anchor="t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/>
            <a:t>Converted diagnosis to binary</a:t>
          </a:r>
        </a:p>
      </dsp:txBody>
      <dsp:txXfrm>
        <a:off x="2268176" y="1579457"/>
        <a:ext cx="2157055" cy="1052971"/>
      </dsp:txXfrm>
    </dsp:sp>
    <dsp:sp modelId="{5DA277C9-D07F-4C4A-BF80-B78CAF8FE841}">
      <dsp:nvSpPr>
        <dsp:cNvPr id="0" name=""/>
        <dsp:cNvSpPr/>
      </dsp:nvSpPr>
      <dsp:spPr>
        <a:xfrm>
          <a:off x="3215082" y="1184593"/>
          <a:ext cx="263242" cy="263242"/>
        </a:xfrm>
        <a:prstGeom prst="ellipse">
          <a:avLst/>
        </a:prstGeom>
        <a:solidFill>
          <a:schemeClr val="accent2">
            <a:hueOff val="-727682"/>
            <a:satOff val="-41964"/>
            <a:lumOff val="4314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9244C0B-1220-48EC-A9C4-ED779F653AE7}">
      <dsp:nvSpPr>
        <dsp:cNvPr id="0" name=""/>
        <dsp:cNvSpPr/>
      </dsp:nvSpPr>
      <dsp:spPr>
        <a:xfrm>
          <a:off x="4533084" y="0"/>
          <a:ext cx="2157055" cy="105297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5128" tIns="135128" rIns="135128" bIns="135128" numCol="1" spcCol="1270" anchor="b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/>
            <a:t>Checked for duplicate rows</a:t>
          </a:r>
        </a:p>
      </dsp:txBody>
      <dsp:txXfrm>
        <a:off x="4533084" y="0"/>
        <a:ext cx="2157055" cy="1052971"/>
      </dsp:txXfrm>
    </dsp:sp>
    <dsp:sp modelId="{8BBB233A-D4CE-451A-9E78-7D4DE2BB7F42}">
      <dsp:nvSpPr>
        <dsp:cNvPr id="0" name=""/>
        <dsp:cNvSpPr/>
      </dsp:nvSpPr>
      <dsp:spPr>
        <a:xfrm>
          <a:off x="5479990" y="1184593"/>
          <a:ext cx="263242" cy="263242"/>
        </a:xfrm>
        <a:prstGeom prst="ellipse">
          <a:avLst/>
        </a:prstGeom>
        <a:solidFill>
          <a:schemeClr val="accent2">
            <a:hueOff val="-1455363"/>
            <a:satOff val="-83928"/>
            <a:lumOff val="8628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3C972E7-A2E0-4AA1-A48E-2BB660D714AA}">
      <dsp:nvSpPr>
        <dsp:cNvPr id="0" name=""/>
        <dsp:cNvSpPr/>
      </dsp:nvSpPr>
      <dsp:spPr>
        <a:xfrm>
          <a:off x="0" y="1029883"/>
          <a:ext cx="9698736" cy="1373178"/>
        </a:xfrm>
        <a:prstGeom prst="notchedRightArrow">
          <a:avLst/>
        </a:prstGeom>
        <a:solidFill>
          <a:schemeClr val="accent2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E725EE3-F634-4A8F-B6E4-1066E302F6AE}">
      <dsp:nvSpPr>
        <dsp:cNvPr id="0" name=""/>
        <dsp:cNvSpPr/>
      </dsp:nvSpPr>
      <dsp:spPr>
        <a:xfrm>
          <a:off x="4262" y="0"/>
          <a:ext cx="2813012" cy="137317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0688" tIns="170688" rIns="170688" bIns="170688" numCol="1" spcCol="1270" anchor="b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Checked for </a:t>
          </a:r>
          <a:r>
            <a:rPr lang="en-US" sz="2400" b="1" kern="1200" dirty="0">
              <a:solidFill>
                <a:srgbClr val="C00000"/>
              </a:solidFill>
            </a:rPr>
            <a:t>missing values</a:t>
          </a:r>
        </a:p>
      </dsp:txBody>
      <dsp:txXfrm>
        <a:off x="4262" y="0"/>
        <a:ext cx="2813012" cy="1373178"/>
      </dsp:txXfrm>
    </dsp:sp>
    <dsp:sp modelId="{74D24A6F-8B01-4002-BDE1-54454FB8559A}">
      <dsp:nvSpPr>
        <dsp:cNvPr id="0" name=""/>
        <dsp:cNvSpPr/>
      </dsp:nvSpPr>
      <dsp:spPr>
        <a:xfrm>
          <a:off x="1239120" y="1544825"/>
          <a:ext cx="343294" cy="343294"/>
        </a:xfrm>
        <a:prstGeom prst="ellips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45F6376-3190-4425-B3B8-50F073F48193}">
      <dsp:nvSpPr>
        <dsp:cNvPr id="0" name=""/>
        <dsp:cNvSpPr/>
      </dsp:nvSpPr>
      <dsp:spPr>
        <a:xfrm>
          <a:off x="2957925" y="2059767"/>
          <a:ext cx="2813012" cy="137317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0688" tIns="170688" rIns="170688" bIns="170688" numCol="1" spcCol="1270" anchor="t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Converted </a:t>
          </a:r>
          <a:r>
            <a:rPr lang="en-US" sz="2400" b="1" kern="1200" dirty="0">
              <a:solidFill>
                <a:srgbClr val="C00000"/>
              </a:solidFill>
            </a:rPr>
            <a:t>diagnosis</a:t>
          </a:r>
          <a:r>
            <a:rPr lang="en-US" sz="2400" kern="1200" dirty="0"/>
            <a:t>  column to binary</a:t>
          </a:r>
        </a:p>
      </dsp:txBody>
      <dsp:txXfrm>
        <a:off x="2957925" y="2059767"/>
        <a:ext cx="2813012" cy="1373178"/>
      </dsp:txXfrm>
    </dsp:sp>
    <dsp:sp modelId="{5DA277C9-D07F-4C4A-BF80-B78CAF8FE841}">
      <dsp:nvSpPr>
        <dsp:cNvPr id="0" name=""/>
        <dsp:cNvSpPr/>
      </dsp:nvSpPr>
      <dsp:spPr>
        <a:xfrm>
          <a:off x="4192783" y="1544825"/>
          <a:ext cx="343294" cy="343294"/>
        </a:xfrm>
        <a:prstGeom prst="ellipse">
          <a:avLst/>
        </a:prstGeom>
        <a:solidFill>
          <a:schemeClr val="accent2">
            <a:hueOff val="-727682"/>
            <a:satOff val="-41964"/>
            <a:lumOff val="4314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9244C0B-1220-48EC-A9C4-ED779F653AE7}">
      <dsp:nvSpPr>
        <dsp:cNvPr id="0" name=""/>
        <dsp:cNvSpPr/>
      </dsp:nvSpPr>
      <dsp:spPr>
        <a:xfrm>
          <a:off x="5911587" y="0"/>
          <a:ext cx="2813012" cy="137317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0688" tIns="170688" rIns="170688" bIns="170688" numCol="1" spcCol="1270" anchor="b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Checked for </a:t>
          </a:r>
          <a:r>
            <a:rPr lang="en-US" sz="2400" b="1" kern="1200" dirty="0">
              <a:solidFill>
                <a:srgbClr val="C00000"/>
              </a:solidFill>
            </a:rPr>
            <a:t>duplicate rows</a:t>
          </a:r>
        </a:p>
      </dsp:txBody>
      <dsp:txXfrm>
        <a:off x="5911587" y="0"/>
        <a:ext cx="2813012" cy="1373178"/>
      </dsp:txXfrm>
    </dsp:sp>
    <dsp:sp modelId="{8BBB233A-D4CE-451A-9E78-7D4DE2BB7F42}">
      <dsp:nvSpPr>
        <dsp:cNvPr id="0" name=""/>
        <dsp:cNvSpPr/>
      </dsp:nvSpPr>
      <dsp:spPr>
        <a:xfrm>
          <a:off x="7146446" y="1544825"/>
          <a:ext cx="343294" cy="343294"/>
        </a:xfrm>
        <a:prstGeom prst="ellipse">
          <a:avLst/>
        </a:prstGeom>
        <a:solidFill>
          <a:schemeClr val="accent2">
            <a:hueOff val="-1455363"/>
            <a:satOff val="-83928"/>
            <a:lumOff val="8628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Process11">
  <dgm:title val=""/>
  <dgm:desc val=""/>
  <dgm:catLst>
    <dgm:cat type="process" pri="8000"/>
    <dgm:cat type="convert" pri="14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1">
      <dgm:if name="Name2" func="var" arg="dir" op="equ" val="norm">
        <dgm:constrLst>
          <dgm:constr type="w" for="ch" forName="arrow" refType="w"/>
          <dgm:constr type="h" for="ch" forName="arrow" refType="h" fact="0.4"/>
          <dgm:constr type="ctrY" for="ch" forName="arrow" refType="h" fact="0.5"/>
          <dgm:constr type="l" for="ch" forName="arrow"/>
          <dgm:constr type="w" for="ch" forName="points" refType="w" fact="0.9"/>
          <dgm:constr type="h" for="ch" forName="points" refType="h"/>
          <dgm:constr type="t" for="ch" forName="points"/>
          <dgm:constr type="l" for="ch" forName="points"/>
        </dgm:constrLst>
      </dgm:if>
      <dgm:else name="Name3">
        <dgm:constrLst>
          <dgm:constr type="w" for="ch" forName="arrow" refType="w"/>
          <dgm:constr type="h" for="ch" forName="arrow" refType="h" fact="0.4"/>
          <dgm:constr type="ctrY" for="ch" forName="arrow" refType="h" fact="0.5"/>
          <dgm:constr type="r" for="ch" forName="arrow" refType="w"/>
          <dgm:constr type="w" for="ch" forName="points" refType="w" fact="0.9"/>
          <dgm:constr type="h" for="ch" forName="points" refType="h"/>
          <dgm:constr type="t" for="ch" forName="points"/>
          <dgm:constr type="r" for="ch" forName="points" refType="w"/>
        </dgm:constrLst>
      </dgm:else>
    </dgm:choose>
    <dgm:ruleLst/>
    <dgm:layoutNode name="arrow" styleLbl="bgShp">
      <dgm:alg type="sp"/>
      <dgm:choose name="Name4">
        <dgm:if name="Name5" func="var" arg="dir" op="equ" val="norm">
          <dgm:shape xmlns:r="http://schemas.openxmlformats.org/officeDocument/2006/relationships" type="notchedRightArrow" r:blip="">
            <dgm:adjLst/>
          </dgm:shape>
        </dgm:if>
        <dgm:else name="Name6">
          <dgm:shape xmlns:r="http://schemas.openxmlformats.org/officeDocument/2006/relationships" rot="180" type="notchedRightArrow" r:blip="">
            <dgm:adjLst/>
          </dgm:shape>
        </dgm:else>
      </dgm:choose>
      <dgm:presOf/>
      <dgm:constrLst/>
      <dgm:ruleLst/>
    </dgm:layoutNode>
    <dgm:layoutNode name="points">
      <dgm:choose name="Name7">
        <dgm:if name="Name8" func="var" arg="dir" op="equ" val="norm">
          <dgm:alg type="lin">
            <dgm:param type="linDir" val="fromL"/>
          </dgm:alg>
        </dgm:if>
        <dgm:else name="Name9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w" for="ch" forName="compositeA" refType="w"/>
        <dgm:constr type="h" for="ch" forName="compositeA" refType="h"/>
        <dgm:constr type="w" for="ch" forName="compositeB" refType="w" refFor="ch" refForName="compositeA" op="equ"/>
        <dgm:constr type="h" for="ch" forName="compositeB" refType="h" refFor="ch" refForName="compositeA" op="equ"/>
        <dgm:constr type="primFontSz" for="des" ptType="node" op="equ" val="65"/>
        <dgm:constr type="w" for="ch" forName="space" refType="w" refFor="ch" refForName="compositeA" op="equ" fact="0.05"/>
      </dgm:constrLst>
      <dgm:ruleLst/>
      <dgm:forEach name="Name10" axis="ch" ptType="node">
        <dgm:choose name="Name11">
          <dgm:if name="Name12" axis="self" ptType="node" func="posOdd" op="equ" val="1">
            <dgm:layoutNode name="compositeA">
              <dgm:alg type="composite"/>
              <dgm:shape xmlns:r="http://schemas.openxmlformats.org/officeDocument/2006/relationships" r:blip="">
                <dgm:adjLst/>
              </dgm:shape>
              <dgm:presOf/>
              <dgm:constrLst>
                <dgm:constr type="w" for="ch" forName="textA" refType="w"/>
                <dgm:constr type="h" for="ch" forName="textA" refType="h" fact="0.4"/>
                <dgm:constr type="t" for="ch" forName="textA"/>
                <dgm:constr type="l" for="ch" forName="textA"/>
                <dgm:constr type="h" for="ch" forName="circleA" refType="h" fact="0.1"/>
                <dgm:constr type="h" for="ch" forName="circleA" refType="w" op="lte"/>
                <dgm:constr type="w" for="ch" forName="circleA" refType="h" refFor="ch" refForName="circleA" op="equ"/>
                <dgm:constr type="ctrY" for="ch" forName="circleA" refType="h" fact="0.5"/>
                <dgm:constr type="ctrX" for="ch" forName="circleA" refType="w" refFor="ch" refForName="textA" fact="0.5"/>
                <dgm:constr type="w" for="ch" forName="spaceA" refType="w"/>
                <dgm:constr type="h" for="ch" forName="spaceA" refType="h" fact="0.4"/>
                <dgm:constr type="b" for="ch" forName="spaceA" refType="h"/>
                <dgm:constr type="l" for="ch" forName="spaceA"/>
              </dgm:constrLst>
              <dgm:ruleLst/>
              <dgm:layoutNode name="textA" styleLbl="revTx">
                <dgm:varLst>
                  <dgm:bulletEnabled val="1"/>
                </dgm:varLst>
                <dgm:alg type="tx">
                  <dgm:param type="txAnchorVert" val="b"/>
                  <dgm:param type="txAnchorVertCh" val="b"/>
                  <dgm:param type="txAnchorHorzCh" val="ctr"/>
                </dgm:alg>
                <dgm:shape xmlns:r="http://schemas.openxmlformats.org/officeDocument/2006/relationships" type="rect" r:blip="">
                  <dgm:adjLst/>
                </dgm:shape>
                <dgm:presOf axis="desOrSelf" ptType="node"/>
                <dgm:constrLst/>
                <dgm:ruleLst>
                  <dgm:rule type="primFontSz" val="5" fact="NaN" max="NaN"/>
                </dgm:ruleLst>
              </dgm:layoutNode>
              <dgm:layoutNode name="circleA">
                <dgm:alg type="sp"/>
                <dgm:shape xmlns:r="http://schemas.openxmlformats.org/officeDocument/2006/relationships" type="ellipse" r:blip="">
                  <dgm:adjLst/>
                </dgm:shape>
                <dgm:presOf/>
                <dgm:constrLst/>
                <dgm:ruleLst/>
              </dgm:layoutNode>
              <dgm:layoutNode name="spaceA">
                <dgm:alg type="sp"/>
                <dgm:shape xmlns:r="http://schemas.openxmlformats.org/officeDocument/2006/relationships" r:blip="">
                  <dgm:adjLst/>
                </dgm:shape>
                <dgm:presOf/>
                <dgm:constrLst/>
                <dgm:ruleLst/>
              </dgm:layoutNode>
            </dgm:layoutNode>
          </dgm:if>
          <dgm:else name="Name13">
            <dgm:layoutNode name="compositeB">
              <dgm:alg type="composite"/>
              <dgm:shape xmlns:r="http://schemas.openxmlformats.org/officeDocument/2006/relationships" r:blip="">
                <dgm:adjLst/>
              </dgm:shape>
              <dgm:presOf/>
              <dgm:constrLst>
                <dgm:constr type="w" for="ch" forName="textB" refType="w"/>
                <dgm:constr type="h" for="ch" forName="textB" refType="h" fact="0.4"/>
                <dgm:constr type="b" for="ch" forName="textB" refType="h"/>
                <dgm:constr type="l" for="ch" forName="textB"/>
                <dgm:constr type="h" for="ch" forName="circleB" refType="h" fact="0.1"/>
                <dgm:constr type="w" for="ch" forName="circleB" refType="h" refFor="ch" refForName="circleB" op="equ"/>
                <dgm:constr type="h" for="ch" forName="circleB" refType="w" op="lte"/>
                <dgm:constr type="ctrY" for="ch" forName="circleB" refType="h" fact="0.5"/>
                <dgm:constr type="ctrX" for="ch" forName="circleB" refType="w" refFor="ch" refForName="textB" fact="0.5"/>
                <dgm:constr type="w" for="ch" forName="spaceB" refType="w"/>
                <dgm:constr type="h" for="ch" forName="spaceB" refType="h" fact="0.4"/>
                <dgm:constr type="t" for="ch" forName="spaceB"/>
                <dgm:constr type="l" for="ch" forName="spaceB"/>
              </dgm:constrLst>
              <dgm:ruleLst/>
              <dgm:layoutNode name="textB" styleLbl="revTx">
                <dgm:varLst>
                  <dgm:bulletEnabled val="1"/>
                </dgm:varLst>
                <dgm:alg type="tx">
                  <dgm:param type="txAnchorVert" val="t"/>
                  <dgm:param type="txAnchorVertCh" val="t"/>
                  <dgm:param type="txAnchorHorzCh" val="ctr"/>
                </dgm:alg>
                <dgm:shape xmlns:r="http://schemas.openxmlformats.org/officeDocument/2006/relationships" type="rect" r:blip="">
                  <dgm:adjLst/>
                </dgm:shape>
                <dgm:presOf axis="desOrSelf" ptType="node"/>
                <dgm:constrLst/>
                <dgm:ruleLst>
                  <dgm:rule type="primFontSz" val="5" fact="NaN" max="NaN"/>
                </dgm:ruleLst>
              </dgm:layoutNode>
              <dgm:layoutNode name="circleB">
                <dgm:alg type="sp"/>
                <dgm:shape xmlns:r="http://schemas.openxmlformats.org/officeDocument/2006/relationships" type="ellipse" r:blip="">
                  <dgm:adjLst/>
                </dgm:shape>
                <dgm:presOf/>
                <dgm:constrLst/>
                <dgm:ruleLst/>
              </dgm:layoutNode>
              <dgm:layoutNode name="spaceB">
                <dgm:alg type="sp"/>
                <dgm:shape xmlns:r="http://schemas.openxmlformats.org/officeDocument/2006/relationships" r:blip="">
                  <dgm:adjLst/>
                </dgm:shape>
                <dgm:presOf/>
                <dgm:constrLst/>
                <dgm:ruleLst/>
              </dgm:layoutNode>
            </dgm:layoutNode>
          </dgm:else>
        </dgm:choose>
        <dgm:forEach name="Name14" axis="followSib" ptType="sibTrans" cnt="1">
          <dgm:layoutNode name="space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</dgm:forEach>
    </dgm:layoutNod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Process11">
  <dgm:title val=""/>
  <dgm:desc val=""/>
  <dgm:catLst>
    <dgm:cat type="process" pri="8000"/>
    <dgm:cat type="convert" pri="14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1">
      <dgm:if name="Name2" func="var" arg="dir" op="equ" val="norm">
        <dgm:constrLst>
          <dgm:constr type="w" for="ch" forName="arrow" refType="w"/>
          <dgm:constr type="h" for="ch" forName="arrow" refType="h" fact="0.4"/>
          <dgm:constr type="ctrY" for="ch" forName="arrow" refType="h" fact="0.5"/>
          <dgm:constr type="l" for="ch" forName="arrow"/>
          <dgm:constr type="w" for="ch" forName="points" refType="w" fact="0.9"/>
          <dgm:constr type="h" for="ch" forName="points" refType="h"/>
          <dgm:constr type="t" for="ch" forName="points"/>
          <dgm:constr type="l" for="ch" forName="points"/>
        </dgm:constrLst>
      </dgm:if>
      <dgm:else name="Name3">
        <dgm:constrLst>
          <dgm:constr type="w" for="ch" forName="arrow" refType="w"/>
          <dgm:constr type="h" for="ch" forName="arrow" refType="h" fact="0.4"/>
          <dgm:constr type="ctrY" for="ch" forName="arrow" refType="h" fact="0.5"/>
          <dgm:constr type="r" for="ch" forName="arrow" refType="w"/>
          <dgm:constr type="w" for="ch" forName="points" refType="w" fact="0.9"/>
          <dgm:constr type="h" for="ch" forName="points" refType="h"/>
          <dgm:constr type="t" for="ch" forName="points"/>
          <dgm:constr type="r" for="ch" forName="points" refType="w"/>
        </dgm:constrLst>
      </dgm:else>
    </dgm:choose>
    <dgm:ruleLst/>
    <dgm:layoutNode name="arrow" styleLbl="bgShp">
      <dgm:alg type="sp"/>
      <dgm:choose name="Name4">
        <dgm:if name="Name5" func="var" arg="dir" op="equ" val="norm">
          <dgm:shape xmlns:r="http://schemas.openxmlformats.org/officeDocument/2006/relationships" type="notchedRightArrow" r:blip="">
            <dgm:adjLst/>
          </dgm:shape>
        </dgm:if>
        <dgm:else name="Name6">
          <dgm:shape xmlns:r="http://schemas.openxmlformats.org/officeDocument/2006/relationships" rot="180" type="notchedRightArrow" r:blip="">
            <dgm:adjLst/>
          </dgm:shape>
        </dgm:else>
      </dgm:choose>
      <dgm:presOf/>
      <dgm:constrLst/>
      <dgm:ruleLst/>
    </dgm:layoutNode>
    <dgm:layoutNode name="points">
      <dgm:choose name="Name7">
        <dgm:if name="Name8" func="var" arg="dir" op="equ" val="norm">
          <dgm:alg type="lin">
            <dgm:param type="linDir" val="fromL"/>
          </dgm:alg>
        </dgm:if>
        <dgm:else name="Name9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w" for="ch" forName="compositeA" refType="w"/>
        <dgm:constr type="h" for="ch" forName="compositeA" refType="h"/>
        <dgm:constr type="w" for="ch" forName="compositeB" refType="w" refFor="ch" refForName="compositeA" op="equ"/>
        <dgm:constr type="h" for="ch" forName="compositeB" refType="h" refFor="ch" refForName="compositeA" op="equ"/>
        <dgm:constr type="primFontSz" for="des" ptType="node" op="equ" val="65"/>
        <dgm:constr type="w" for="ch" forName="space" refType="w" refFor="ch" refForName="compositeA" op="equ" fact="0.05"/>
      </dgm:constrLst>
      <dgm:ruleLst/>
      <dgm:forEach name="Name10" axis="ch" ptType="node">
        <dgm:choose name="Name11">
          <dgm:if name="Name12" axis="self" ptType="node" func="posOdd" op="equ" val="1">
            <dgm:layoutNode name="compositeA">
              <dgm:alg type="composite"/>
              <dgm:shape xmlns:r="http://schemas.openxmlformats.org/officeDocument/2006/relationships" r:blip="">
                <dgm:adjLst/>
              </dgm:shape>
              <dgm:presOf/>
              <dgm:constrLst>
                <dgm:constr type="w" for="ch" forName="textA" refType="w"/>
                <dgm:constr type="h" for="ch" forName="textA" refType="h" fact="0.4"/>
                <dgm:constr type="t" for="ch" forName="textA"/>
                <dgm:constr type="l" for="ch" forName="textA"/>
                <dgm:constr type="h" for="ch" forName="circleA" refType="h" fact="0.1"/>
                <dgm:constr type="h" for="ch" forName="circleA" refType="w" op="lte"/>
                <dgm:constr type="w" for="ch" forName="circleA" refType="h" refFor="ch" refForName="circleA" op="equ"/>
                <dgm:constr type="ctrY" for="ch" forName="circleA" refType="h" fact="0.5"/>
                <dgm:constr type="ctrX" for="ch" forName="circleA" refType="w" refFor="ch" refForName="textA" fact="0.5"/>
                <dgm:constr type="w" for="ch" forName="spaceA" refType="w"/>
                <dgm:constr type="h" for="ch" forName="spaceA" refType="h" fact="0.4"/>
                <dgm:constr type="b" for="ch" forName="spaceA" refType="h"/>
                <dgm:constr type="l" for="ch" forName="spaceA"/>
              </dgm:constrLst>
              <dgm:ruleLst/>
              <dgm:layoutNode name="textA" styleLbl="revTx">
                <dgm:varLst>
                  <dgm:bulletEnabled val="1"/>
                </dgm:varLst>
                <dgm:alg type="tx">
                  <dgm:param type="txAnchorVert" val="b"/>
                  <dgm:param type="txAnchorVertCh" val="b"/>
                  <dgm:param type="txAnchorHorzCh" val="ctr"/>
                </dgm:alg>
                <dgm:shape xmlns:r="http://schemas.openxmlformats.org/officeDocument/2006/relationships" type="rect" r:blip="">
                  <dgm:adjLst/>
                </dgm:shape>
                <dgm:presOf axis="desOrSelf" ptType="node"/>
                <dgm:constrLst/>
                <dgm:ruleLst>
                  <dgm:rule type="primFontSz" val="5" fact="NaN" max="NaN"/>
                </dgm:ruleLst>
              </dgm:layoutNode>
              <dgm:layoutNode name="circleA">
                <dgm:alg type="sp"/>
                <dgm:shape xmlns:r="http://schemas.openxmlformats.org/officeDocument/2006/relationships" type="ellipse" r:blip="">
                  <dgm:adjLst/>
                </dgm:shape>
                <dgm:presOf/>
                <dgm:constrLst/>
                <dgm:ruleLst/>
              </dgm:layoutNode>
              <dgm:layoutNode name="spaceA">
                <dgm:alg type="sp"/>
                <dgm:shape xmlns:r="http://schemas.openxmlformats.org/officeDocument/2006/relationships" r:blip="">
                  <dgm:adjLst/>
                </dgm:shape>
                <dgm:presOf/>
                <dgm:constrLst/>
                <dgm:ruleLst/>
              </dgm:layoutNode>
            </dgm:layoutNode>
          </dgm:if>
          <dgm:else name="Name13">
            <dgm:layoutNode name="compositeB">
              <dgm:alg type="composite"/>
              <dgm:shape xmlns:r="http://schemas.openxmlformats.org/officeDocument/2006/relationships" r:blip="">
                <dgm:adjLst/>
              </dgm:shape>
              <dgm:presOf/>
              <dgm:constrLst>
                <dgm:constr type="w" for="ch" forName="textB" refType="w"/>
                <dgm:constr type="h" for="ch" forName="textB" refType="h" fact="0.4"/>
                <dgm:constr type="b" for="ch" forName="textB" refType="h"/>
                <dgm:constr type="l" for="ch" forName="textB"/>
                <dgm:constr type="h" for="ch" forName="circleB" refType="h" fact="0.1"/>
                <dgm:constr type="w" for="ch" forName="circleB" refType="h" refFor="ch" refForName="circleB" op="equ"/>
                <dgm:constr type="h" for="ch" forName="circleB" refType="w" op="lte"/>
                <dgm:constr type="ctrY" for="ch" forName="circleB" refType="h" fact="0.5"/>
                <dgm:constr type="ctrX" for="ch" forName="circleB" refType="w" refFor="ch" refForName="textB" fact="0.5"/>
                <dgm:constr type="w" for="ch" forName="spaceB" refType="w"/>
                <dgm:constr type="h" for="ch" forName="spaceB" refType="h" fact="0.4"/>
                <dgm:constr type="t" for="ch" forName="spaceB"/>
                <dgm:constr type="l" for="ch" forName="spaceB"/>
              </dgm:constrLst>
              <dgm:ruleLst/>
              <dgm:layoutNode name="textB" styleLbl="revTx">
                <dgm:varLst>
                  <dgm:bulletEnabled val="1"/>
                </dgm:varLst>
                <dgm:alg type="tx">
                  <dgm:param type="txAnchorVert" val="t"/>
                  <dgm:param type="txAnchorVertCh" val="t"/>
                  <dgm:param type="txAnchorHorzCh" val="ctr"/>
                </dgm:alg>
                <dgm:shape xmlns:r="http://schemas.openxmlformats.org/officeDocument/2006/relationships" type="rect" r:blip="">
                  <dgm:adjLst/>
                </dgm:shape>
                <dgm:presOf axis="desOrSelf" ptType="node"/>
                <dgm:constrLst/>
                <dgm:ruleLst>
                  <dgm:rule type="primFontSz" val="5" fact="NaN" max="NaN"/>
                </dgm:ruleLst>
              </dgm:layoutNode>
              <dgm:layoutNode name="circleB">
                <dgm:alg type="sp"/>
                <dgm:shape xmlns:r="http://schemas.openxmlformats.org/officeDocument/2006/relationships" type="ellipse" r:blip="">
                  <dgm:adjLst/>
                </dgm:shape>
                <dgm:presOf/>
                <dgm:constrLst/>
                <dgm:ruleLst/>
              </dgm:layoutNode>
              <dgm:layoutNode name="spaceB">
                <dgm:alg type="sp"/>
                <dgm:shape xmlns:r="http://schemas.openxmlformats.org/officeDocument/2006/relationships" r:blip="">
                  <dgm:adjLst/>
                </dgm:shape>
                <dgm:presOf/>
                <dgm:constrLst/>
                <dgm:ruleLst/>
              </dgm:layoutNode>
            </dgm:layoutNode>
          </dgm:else>
        </dgm:choose>
        <dgm:forEach name="Name14" axis="followSib" ptType="sibTrans" cnt="1">
          <dgm:layoutNode name="space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</dgm:forEach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image1.jpeg>
</file>

<file path=ppt/media/image10.png>
</file>

<file path=ppt/media/image11.png>
</file>

<file path=ppt/media/image12.png>
</file>

<file path=ppt/media/image13.jpeg>
</file>

<file path=ppt/media/image14.png>
</file>

<file path=ppt/media/image2.png>
</file>

<file path=ppt/media/image3.png>
</file>

<file path=ppt/media/image4.png>
</file>

<file path=ppt/media/image5.jpeg>
</file>

<file path=ppt/media/image6.jpeg>
</file>

<file path=ppt/media/image7.png>
</file>

<file path=ppt/media/image8.png>
</file>

<file path=ppt/media/image9.gif>
</file>

<file path=ppt/media/model3d1.glb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BC925C7-6852-47EB-A642-E788329934EE}" type="datetimeFigureOut">
              <a:rPr lang="en-US" smtClean="0"/>
              <a:t>8/29/2024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E28CD37-A8A4-462D-ADBF-363981A3F2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69192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E28CD37-A8A4-462D-ADBF-363981A3F2F0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933132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E28CD37-A8A4-462D-ADBF-363981A3F2F0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539984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B6505F-DEED-1AFF-6012-AB3934CA583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39B711F-8458-5CB0-BFF2-DEEFE029A64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42B2EED-F917-8B5C-0519-9A3349A92E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43B65E-312F-4383-AE3A-7EB5018B2AE5}" type="datetimeFigureOut">
              <a:rPr lang="en-US" smtClean="0"/>
              <a:t>8/29/2024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AA50CB8-F56B-B31D-405D-2DA8F3493C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13D8333-240F-91A0-7D37-FEF522E1A8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050A17-3247-46E2-8B02-9BC2278825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476945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745A2A-70EA-BC7B-9769-63F226D433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8B4AC35-AF0E-086D-A140-5EDFC3DE68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5079FBF-E8D2-35AC-69E7-BD56BF2D6E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43B65E-312F-4383-AE3A-7EB5018B2AE5}" type="datetimeFigureOut">
              <a:rPr lang="en-US" smtClean="0"/>
              <a:t>8/29/2024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DCAF503-8D17-1DAA-53CF-821B9C9131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79EBE7D-B315-3EA7-C3FE-92D3E53179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050A17-3247-46E2-8B02-9BC2278825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55400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E1BDA96-512F-E7CC-1220-BC0100E16FD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A800545-2B23-A398-B768-9D51B0C8F62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5FF70BA-C7F1-6DEA-F9D1-BFF084E1A9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43B65E-312F-4383-AE3A-7EB5018B2AE5}" type="datetimeFigureOut">
              <a:rPr lang="en-US" smtClean="0"/>
              <a:t>8/29/2024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1AA3A3E-5EED-B74F-A56D-D9D3A060B3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8865EC-CC33-5A1D-159F-42DAD8CC9B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050A17-3247-46E2-8B02-9BC2278825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94895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9C83D4-0097-7DA6-4F8A-C334CEBA6B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D01FA88-8250-2C34-E31E-DDC894660E2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13743B5-B11D-5E8D-F2FD-FD6FB2700C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43B65E-312F-4383-AE3A-7EB5018B2AE5}" type="datetimeFigureOut">
              <a:rPr lang="en-US" smtClean="0"/>
              <a:t>8/29/2024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4D1C19E-7327-3D09-723D-ED8618F1B0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0286DA6-58BC-B106-8D80-00D4D06224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050A17-3247-46E2-8B02-9BC2278825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92407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694608-995A-17C2-34BC-D0C7BA47A2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75512F7-FC7B-1CDC-AE4E-CFD86518E82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9105601-30BA-2E30-D92C-D64116A99E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43B65E-312F-4383-AE3A-7EB5018B2AE5}" type="datetimeFigureOut">
              <a:rPr lang="en-US" smtClean="0"/>
              <a:t>8/29/2024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9DC0F5F-1E86-27E9-83DA-491B691B83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2AE96C6-681B-5958-B16D-7DF84061E9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050A17-3247-46E2-8B02-9BC2278825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456559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D31BDD-4CDD-A8B9-E554-DD24469E5E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E6A0FD-F27F-CE10-9715-899FF8ECB5A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B488270-4364-7373-23CD-A02C356B10C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744894B-D73A-2027-84BF-69A479DCD1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43B65E-312F-4383-AE3A-7EB5018B2AE5}" type="datetimeFigureOut">
              <a:rPr lang="en-US" smtClean="0"/>
              <a:t>8/29/2024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C0F1C15-6F7A-DFEA-01AA-DD0673CF05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A3F25BA-48FE-033F-4EEB-01B6DA98A7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050A17-3247-46E2-8B02-9BC2278825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40610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7BEB40-ECDD-6303-1F74-E2CA839A2B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6E7790A-69FA-0CB4-05B5-E5ACD7C2CF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2511548-9262-DDE5-D074-D2260E01CD4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7276749-B90A-489C-2543-B2445DD7B41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8E9CC47-8F7D-E107-417C-BEAB80F4F10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3C26C06-6DAB-1D7A-8226-F73F0D2B50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43B65E-312F-4383-AE3A-7EB5018B2AE5}" type="datetimeFigureOut">
              <a:rPr lang="en-US" smtClean="0"/>
              <a:t>8/29/2024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178726F-476C-126E-FF00-4C9E417F4F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E5AF0A9-51D9-FB0E-2535-8326AC15E5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050A17-3247-46E2-8B02-9BC2278825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887132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5E91A4-8134-231C-7D9C-492C0CCE84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B95AC99-49FC-EF73-AB48-C19898BF15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43B65E-312F-4383-AE3A-7EB5018B2AE5}" type="datetimeFigureOut">
              <a:rPr lang="en-US" smtClean="0"/>
              <a:t>8/29/2024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1727642-5D24-6B87-77B0-0F2FB0CD8B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644DFD9-22EF-A182-25D7-8068A7F8DE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050A17-3247-46E2-8B02-9BC2278825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069245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1A20AE3-189F-FB9F-6AA0-D066A08A4E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43B65E-312F-4383-AE3A-7EB5018B2AE5}" type="datetimeFigureOut">
              <a:rPr lang="en-US" smtClean="0"/>
              <a:t>8/29/2024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CA006F4-48B3-640F-BEF7-6C416F767B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6355025-E2F4-3B92-491B-2E03C0CC8D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050A17-3247-46E2-8B02-9BC2278825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20733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D6D28D-6741-1F50-E0E8-2355667DD5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524963-EEB2-6A2B-32C1-6448B3F2315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4128C1E-B117-1A9C-E8B9-373A5B9A2AB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BFB5BC0-E546-2F37-1EEE-353CECFE7A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43B65E-312F-4383-AE3A-7EB5018B2AE5}" type="datetimeFigureOut">
              <a:rPr lang="en-US" smtClean="0"/>
              <a:t>8/29/2024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328E565-438B-980F-A775-426AD11FB0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998CFF6-2508-3CF3-BCCD-FF2FAC77DC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050A17-3247-46E2-8B02-9BC2278825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58408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AB5A25-EC51-78E2-9894-E03C926E05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A7AFF8B-07C4-1B6E-1C10-4764129A91B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9714BF4-7F14-B943-DBB6-4FAB3D3B0DF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D7DE63E-3A13-7695-6BE5-4D09D852C2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43B65E-312F-4383-AE3A-7EB5018B2AE5}" type="datetimeFigureOut">
              <a:rPr lang="en-US" smtClean="0"/>
              <a:t>8/29/2024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BDF80BF-DB47-DDBE-EEAF-7D0F622079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C84864F-2FC9-0193-425B-04B8439A40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050A17-3247-46E2-8B02-9BC2278825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64096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891B2A0-FDB4-5F6D-4FF3-2B1D0C7109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B0013E6-46B3-9758-335D-33BFBA5F103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70CBA22-6AF7-1D2C-5BFC-68B08D11BAA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B43B65E-312F-4383-AE3A-7EB5018B2AE5}" type="datetimeFigureOut">
              <a:rPr lang="en-US" smtClean="0"/>
              <a:t>8/29/2024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E078DCE-4850-4A5F-DDA9-56577429D31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C382607-6C9A-DCC3-709C-0664420D6A7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3050A17-3247-46E2-8B02-9BC2278825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37009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microsoft.com/office/2017/06/relationships/model3d" Target="../media/model3d1.glb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1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1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microsoft.com/office/2007/relationships/hdphoto" Target="../media/hdphoto2.wdp"/><Relationship Id="rId7" Type="http://schemas.microsoft.com/office/2007/relationships/hdphoto" Target="../media/hdphoto3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jpeg"/><Relationship Id="rId4" Type="http://schemas.openxmlformats.org/officeDocument/2006/relationships/image" Target="../media/image5.jpeg"/><Relationship Id="rId9" Type="http://schemas.microsoft.com/office/2007/relationships/hdphoto" Target="../media/hdphoto4.wdp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image" Target="../media/image10.png"/><Relationship Id="rId7" Type="http://schemas.microsoft.com/office/2007/relationships/hdphoto" Target="../media/hdphoto6.wdp"/><Relationship Id="rId2" Type="http://schemas.openxmlformats.org/officeDocument/2006/relationships/image" Target="../media/image9.gi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11" Type="http://schemas.openxmlformats.org/officeDocument/2006/relationships/image" Target="../media/image13.jpeg"/><Relationship Id="rId5" Type="http://schemas.openxmlformats.org/officeDocument/2006/relationships/image" Target="../media/image5.jpeg"/><Relationship Id="rId10" Type="http://schemas.openxmlformats.org/officeDocument/2006/relationships/image" Target="../media/image6.jpeg"/><Relationship Id="rId4" Type="http://schemas.microsoft.com/office/2007/relationships/hdphoto" Target="../media/hdphoto5.wdp"/><Relationship Id="rId9" Type="http://schemas.microsoft.com/office/2007/relationships/hdphoto" Target="../media/hdphoto7.wdp"/></Relationships>
</file>

<file path=ppt/slides/_rels/slide9.xml.rels><?xml version="1.0" encoding="UTF-8" standalone="yes"?>
<Relationships xmlns="http://schemas.openxmlformats.org/package/2006/relationships"><Relationship Id="rId8" Type="http://schemas.microsoft.com/office/2007/relationships/hdphoto" Target="../media/hdphoto6.wdp"/><Relationship Id="rId3" Type="http://schemas.openxmlformats.org/officeDocument/2006/relationships/image" Target="../media/image9.gif"/><Relationship Id="rId7" Type="http://schemas.openxmlformats.org/officeDocument/2006/relationships/image" Target="../media/image11.png"/><Relationship Id="rId12" Type="http://schemas.openxmlformats.org/officeDocument/2006/relationships/image" Target="../media/image13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jpeg"/><Relationship Id="rId11" Type="http://schemas.openxmlformats.org/officeDocument/2006/relationships/image" Target="../media/image6.jpeg"/><Relationship Id="rId5" Type="http://schemas.microsoft.com/office/2007/relationships/hdphoto" Target="../media/hdphoto5.wdp"/><Relationship Id="rId10" Type="http://schemas.microsoft.com/office/2007/relationships/hdphoto" Target="../media/hdphoto7.wdp"/><Relationship Id="rId4" Type="http://schemas.openxmlformats.org/officeDocument/2006/relationships/image" Target="../media/image10.png"/><Relationship Id="rId9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Rectangle: Rounded Corners 41">
            <a:extLst>
              <a:ext uri="{FF2B5EF4-FFF2-40B4-BE49-F238E27FC236}">
                <a16:creationId xmlns:a16="http://schemas.microsoft.com/office/drawing/2014/main" id="{5AB2881A-CD17-1989-5464-C52DA09027A7}"/>
              </a:ext>
            </a:extLst>
          </p:cNvPr>
          <p:cNvSpPr/>
          <p:nvPr/>
        </p:nvSpPr>
        <p:spPr>
          <a:xfrm>
            <a:off x="7284105" y="1225469"/>
            <a:ext cx="2680215" cy="3939733"/>
          </a:xfrm>
          <a:prstGeom prst="roundRect">
            <a:avLst>
              <a:gd name="adj" fmla="val 50000"/>
            </a:avLst>
          </a:prstGeom>
          <a:solidFill>
            <a:srgbClr val="E43B8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4CFDB39-3401-80F6-F964-24833EAC45F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524656" y="-2231361"/>
            <a:ext cx="5920409" cy="11575364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4E57D352-1C8F-1690-3546-B44C02999E16}"/>
              </a:ext>
            </a:extLst>
          </p:cNvPr>
          <p:cNvSpPr/>
          <p:nvPr/>
        </p:nvSpPr>
        <p:spPr>
          <a:xfrm>
            <a:off x="1862336" y="3429000"/>
            <a:ext cx="6018836" cy="1736202"/>
          </a:xfrm>
          <a:prstGeom prst="roundRect">
            <a:avLst>
              <a:gd name="adj" fmla="val 50000"/>
            </a:avLst>
          </a:prstGeom>
          <a:solidFill>
            <a:srgbClr val="FCF8F9"/>
          </a:solidFill>
          <a:ln>
            <a:noFill/>
          </a:ln>
          <a:effectLst>
            <a:outerShdw blurRad="635000" dist="431800" dir="7620000" algn="tr" rotWithShape="0">
              <a:srgbClr val="E43B82">
                <a:alpha val="24000"/>
              </a:srgb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2960" rtlCol="0" anchor="ctr"/>
          <a:lstStyle/>
          <a:p>
            <a:pPr>
              <a:lnSpc>
                <a:spcPct val="80000"/>
              </a:lnSpc>
            </a:pPr>
            <a:r>
              <a:rPr lang="en-US" sz="3600" b="1" dirty="0">
                <a:solidFill>
                  <a:schemeClr val="tx1"/>
                </a:solidFill>
              </a:rPr>
              <a:t>Breast  Cancer</a:t>
            </a:r>
          </a:p>
          <a:p>
            <a:pPr>
              <a:lnSpc>
                <a:spcPct val="80000"/>
              </a:lnSpc>
            </a:pPr>
            <a:r>
              <a:rPr lang="en-US" sz="3600" b="1" dirty="0">
                <a:solidFill>
                  <a:schemeClr val="tx1"/>
                </a:solidFill>
              </a:rPr>
              <a:t>Prediction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A11E0AC1-FC40-8BCA-17F0-8D971E8858CC}"/>
              </a:ext>
            </a:extLst>
          </p:cNvPr>
          <p:cNvSpPr/>
          <p:nvPr/>
        </p:nvSpPr>
        <p:spPr>
          <a:xfrm>
            <a:off x="6175835" y="3556321"/>
            <a:ext cx="1481560" cy="1481560"/>
          </a:xfrm>
          <a:prstGeom prst="ellipse">
            <a:avLst/>
          </a:prstGeom>
          <a:gradFill>
            <a:gsLst>
              <a:gs pos="0">
                <a:srgbClr val="E43B82">
                  <a:lumMod val="60000"/>
                  <a:lumOff val="40000"/>
                </a:srgbClr>
              </a:gs>
              <a:gs pos="100000">
                <a:srgbClr val="E43B82"/>
              </a:gs>
            </a:gsLst>
            <a:lin ang="5400000" scaled="1"/>
          </a:gradFill>
          <a:ln w="120650">
            <a:solidFill>
              <a:schemeClr val="bg1"/>
            </a:solidFill>
          </a:ln>
          <a:effectLst>
            <a:outerShdw blurRad="304800" dist="63500" dir="5400000" sx="102000" sy="102000" algn="ctr" rotWithShape="0">
              <a:srgbClr val="E43B82">
                <a:alpha val="37000"/>
              </a:srgb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D4EFBC61-4D1C-29C9-26C9-F8301F3E6C6C}"/>
              </a:ext>
            </a:extLst>
          </p:cNvPr>
          <p:cNvGrpSpPr/>
          <p:nvPr/>
        </p:nvGrpSpPr>
        <p:grpSpPr>
          <a:xfrm>
            <a:off x="1406767" y="925521"/>
            <a:ext cx="1534553" cy="1534553"/>
            <a:chOff x="1406767" y="925521"/>
            <a:chExt cx="1534553" cy="1534553"/>
          </a:xfrm>
        </p:grpSpPr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3196BC01-9232-AB7F-5010-3E6073907777}"/>
                </a:ext>
              </a:extLst>
            </p:cNvPr>
            <p:cNvSpPr/>
            <p:nvPr/>
          </p:nvSpPr>
          <p:spPr>
            <a:xfrm>
              <a:off x="1406767" y="925521"/>
              <a:ext cx="1534553" cy="1534553"/>
            </a:xfrm>
            <a:prstGeom prst="ellipse">
              <a:avLst/>
            </a:prstGeom>
            <a:noFill/>
            <a:ln>
              <a:solidFill>
                <a:srgbClr val="E43B82">
                  <a:alpha val="76000"/>
                </a:srgb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4AA37EEF-5D20-0948-CC1F-9109305D3CEC}"/>
                </a:ext>
              </a:extLst>
            </p:cNvPr>
            <p:cNvSpPr/>
            <p:nvPr/>
          </p:nvSpPr>
          <p:spPr>
            <a:xfrm>
              <a:off x="2619979" y="1093832"/>
              <a:ext cx="213870" cy="213630"/>
            </a:xfrm>
            <a:prstGeom prst="ellipse">
              <a:avLst/>
            </a:prstGeom>
            <a:gradFill>
              <a:gsLst>
                <a:gs pos="0">
                  <a:srgbClr val="E43B82">
                    <a:lumMod val="60000"/>
                    <a:lumOff val="40000"/>
                  </a:srgbClr>
                </a:gs>
                <a:gs pos="100000">
                  <a:srgbClr val="E43B82"/>
                </a:gs>
              </a:gsLst>
              <a:lin ang="5400000" scaled="1"/>
            </a:gradFill>
            <a:ln w="50800">
              <a:solidFill>
                <a:schemeClr val="bg1"/>
              </a:solidFill>
            </a:ln>
            <a:effectLst>
              <a:outerShdw blurRad="304800" dist="63500" dir="5400000" sx="102000" sy="102000" algn="ctr" rotWithShape="0">
                <a:srgbClr val="E43B82">
                  <a:alpha val="37000"/>
                </a:srgb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6ADC8EBA-AAD6-5DD6-AE60-4CBDE82699F7}"/>
                </a:ext>
              </a:extLst>
            </p:cNvPr>
            <p:cNvSpPr/>
            <p:nvPr/>
          </p:nvSpPr>
          <p:spPr>
            <a:xfrm>
              <a:off x="1574531" y="2103120"/>
              <a:ext cx="213870" cy="213630"/>
            </a:xfrm>
            <a:prstGeom prst="ellipse">
              <a:avLst/>
            </a:prstGeom>
            <a:gradFill>
              <a:gsLst>
                <a:gs pos="0">
                  <a:srgbClr val="E43B82">
                    <a:lumMod val="60000"/>
                    <a:lumOff val="40000"/>
                  </a:srgbClr>
                </a:gs>
                <a:gs pos="100000">
                  <a:srgbClr val="E43B82"/>
                </a:gs>
              </a:gsLst>
              <a:lin ang="5400000" scaled="1"/>
            </a:gradFill>
            <a:ln w="50800">
              <a:solidFill>
                <a:schemeClr val="bg1"/>
              </a:solidFill>
            </a:ln>
            <a:effectLst>
              <a:outerShdw blurRad="304800" dist="63500" dir="5400000" sx="102000" sy="102000" algn="ctr" rotWithShape="0">
                <a:srgbClr val="E43B82">
                  <a:alpha val="37000"/>
                </a:srgb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41" name="Group 40">
            <a:extLst>
              <a:ext uri="{FF2B5EF4-FFF2-40B4-BE49-F238E27FC236}">
                <a16:creationId xmlns:a16="http://schemas.microsoft.com/office/drawing/2014/main" id="{CDBE2335-EAC0-4517-9A5C-1ED55F8544D1}"/>
              </a:ext>
            </a:extLst>
          </p:cNvPr>
          <p:cNvGrpSpPr/>
          <p:nvPr/>
        </p:nvGrpSpPr>
        <p:grpSpPr>
          <a:xfrm>
            <a:off x="4291991" y="462987"/>
            <a:ext cx="1159526" cy="1520215"/>
            <a:chOff x="5891514" y="462987"/>
            <a:chExt cx="1834590" cy="2405268"/>
          </a:xfrm>
          <a:solidFill>
            <a:srgbClr val="E43B82">
              <a:alpha val="39000"/>
            </a:srgbClr>
          </a:solidFill>
        </p:grpSpPr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09C35FC9-BF5C-9367-5E5F-8FB3E39C0979}"/>
                </a:ext>
              </a:extLst>
            </p:cNvPr>
            <p:cNvSpPr/>
            <p:nvPr/>
          </p:nvSpPr>
          <p:spPr>
            <a:xfrm>
              <a:off x="5891514" y="462987"/>
              <a:ext cx="92598" cy="9259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4BE8E6A2-347F-1099-53C6-BA0E62B9C8FB}"/>
                </a:ext>
              </a:extLst>
            </p:cNvPr>
            <p:cNvSpPr/>
            <p:nvPr/>
          </p:nvSpPr>
          <p:spPr>
            <a:xfrm>
              <a:off x="6472178" y="462987"/>
              <a:ext cx="92598" cy="9259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AACE331A-63EF-ED6B-F140-C0692261285A}"/>
                </a:ext>
              </a:extLst>
            </p:cNvPr>
            <p:cNvSpPr/>
            <p:nvPr/>
          </p:nvSpPr>
          <p:spPr>
            <a:xfrm>
              <a:off x="7052842" y="462987"/>
              <a:ext cx="92598" cy="9259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D2E036EA-5BF3-2F00-AA08-D3E5E365FB7E}"/>
                </a:ext>
              </a:extLst>
            </p:cNvPr>
            <p:cNvSpPr/>
            <p:nvPr/>
          </p:nvSpPr>
          <p:spPr>
            <a:xfrm>
              <a:off x="7633506" y="462987"/>
              <a:ext cx="92598" cy="9259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C8792CC2-1A14-FB5E-58A9-018F48B95059}"/>
                </a:ext>
              </a:extLst>
            </p:cNvPr>
            <p:cNvSpPr/>
            <p:nvPr/>
          </p:nvSpPr>
          <p:spPr>
            <a:xfrm>
              <a:off x="5891514" y="925521"/>
              <a:ext cx="92598" cy="9259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AF50CA1E-95BE-DBE7-AC70-27A0C6A14DC4}"/>
                </a:ext>
              </a:extLst>
            </p:cNvPr>
            <p:cNvSpPr/>
            <p:nvPr/>
          </p:nvSpPr>
          <p:spPr>
            <a:xfrm>
              <a:off x="6472178" y="925521"/>
              <a:ext cx="92598" cy="9259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525A2E33-7B61-06CA-0666-4D98AF39EA34}"/>
                </a:ext>
              </a:extLst>
            </p:cNvPr>
            <p:cNvSpPr/>
            <p:nvPr/>
          </p:nvSpPr>
          <p:spPr>
            <a:xfrm>
              <a:off x="7052842" y="925521"/>
              <a:ext cx="92598" cy="9259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31CD3C2C-9882-4974-6C3A-25DC27FB6875}"/>
                </a:ext>
              </a:extLst>
            </p:cNvPr>
            <p:cNvSpPr/>
            <p:nvPr/>
          </p:nvSpPr>
          <p:spPr>
            <a:xfrm>
              <a:off x="7633506" y="925521"/>
              <a:ext cx="92598" cy="9259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60D624EE-D01E-5E6D-22DF-5A25BCDDE86E}"/>
                </a:ext>
              </a:extLst>
            </p:cNvPr>
            <p:cNvSpPr/>
            <p:nvPr/>
          </p:nvSpPr>
          <p:spPr>
            <a:xfrm>
              <a:off x="5891514" y="1388055"/>
              <a:ext cx="92598" cy="9259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Oval 25">
              <a:extLst>
                <a:ext uri="{FF2B5EF4-FFF2-40B4-BE49-F238E27FC236}">
                  <a16:creationId xmlns:a16="http://schemas.microsoft.com/office/drawing/2014/main" id="{822E9061-92F9-4073-E27F-30D93EA723E7}"/>
                </a:ext>
              </a:extLst>
            </p:cNvPr>
            <p:cNvSpPr/>
            <p:nvPr/>
          </p:nvSpPr>
          <p:spPr>
            <a:xfrm>
              <a:off x="6472178" y="1388055"/>
              <a:ext cx="92598" cy="9259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84836C9C-C3C6-A851-48FC-40D1E67958F3}"/>
                </a:ext>
              </a:extLst>
            </p:cNvPr>
            <p:cNvSpPr/>
            <p:nvPr/>
          </p:nvSpPr>
          <p:spPr>
            <a:xfrm>
              <a:off x="7052842" y="1388055"/>
              <a:ext cx="92598" cy="9259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D6E1ECFC-F8C3-DCC8-8B97-497D763496F6}"/>
                </a:ext>
              </a:extLst>
            </p:cNvPr>
            <p:cNvSpPr/>
            <p:nvPr/>
          </p:nvSpPr>
          <p:spPr>
            <a:xfrm>
              <a:off x="7633506" y="1388055"/>
              <a:ext cx="92598" cy="9259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Oval 28">
              <a:extLst>
                <a:ext uri="{FF2B5EF4-FFF2-40B4-BE49-F238E27FC236}">
                  <a16:creationId xmlns:a16="http://schemas.microsoft.com/office/drawing/2014/main" id="{9D7E4DB3-D70B-9FDD-C239-EF81E1C51C82}"/>
                </a:ext>
              </a:extLst>
            </p:cNvPr>
            <p:cNvSpPr/>
            <p:nvPr/>
          </p:nvSpPr>
          <p:spPr>
            <a:xfrm>
              <a:off x="5891514" y="1850589"/>
              <a:ext cx="92598" cy="9259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Oval 29">
              <a:extLst>
                <a:ext uri="{FF2B5EF4-FFF2-40B4-BE49-F238E27FC236}">
                  <a16:creationId xmlns:a16="http://schemas.microsoft.com/office/drawing/2014/main" id="{DDE4B036-42D3-1F21-AA82-8FFFCBDF046B}"/>
                </a:ext>
              </a:extLst>
            </p:cNvPr>
            <p:cNvSpPr/>
            <p:nvPr/>
          </p:nvSpPr>
          <p:spPr>
            <a:xfrm>
              <a:off x="6472178" y="1850589"/>
              <a:ext cx="92598" cy="9259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Oval 30">
              <a:extLst>
                <a:ext uri="{FF2B5EF4-FFF2-40B4-BE49-F238E27FC236}">
                  <a16:creationId xmlns:a16="http://schemas.microsoft.com/office/drawing/2014/main" id="{EF268703-042F-9EAA-9CF3-E3E70B492D3F}"/>
                </a:ext>
              </a:extLst>
            </p:cNvPr>
            <p:cNvSpPr/>
            <p:nvPr/>
          </p:nvSpPr>
          <p:spPr>
            <a:xfrm>
              <a:off x="7052842" y="1850589"/>
              <a:ext cx="92598" cy="9259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Oval 31">
              <a:extLst>
                <a:ext uri="{FF2B5EF4-FFF2-40B4-BE49-F238E27FC236}">
                  <a16:creationId xmlns:a16="http://schemas.microsoft.com/office/drawing/2014/main" id="{C01046B9-0A6A-323C-AD88-D1E1867D097E}"/>
                </a:ext>
              </a:extLst>
            </p:cNvPr>
            <p:cNvSpPr/>
            <p:nvPr/>
          </p:nvSpPr>
          <p:spPr>
            <a:xfrm>
              <a:off x="7633506" y="1850589"/>
              <a:ext cx="92598" cy="9259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Oval 32">
              <a:extLst>
                <a:ext uri="{FF2B5EF4-FFF2-40B4-BE49-F238E27FC236}">
                  <a16:creationId xmlns:a16="http://schemas.microsoft.com/office/drawing/2014/main" id="{868D027A-77E4-180D-12E6-A4C7F26A2A2E}"/>
                </a:ext>
              </a:extLst>
            </p:cNvPr>
            <p:cNvSpPr/>
            <p:nvPr/>
          </p:nvSpPr>
          <p:spPr>
            <a:xfrm>
              <a:off x="5891514" y="2313123"/>
              <a:ext cx="92598" cy="9259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Oval 33">
              <a:extLst>
                <a:ext uri="{FF2B5EF4-FFF2-40B4-BE49-F238E27FC236}">
                  <a16:creationId xmlns:a16="http://schemas.microsoft.com/office/drawing/2014/main" id="{249B54C6-D596-8F70-D314-5A48D1449D26}"/>
                </a:ext>
              </a:extLst>
            </p:cNvPr>
            <p:cNvSpPr/>
            <p:nvPr/>
          </p:nvSpPr>
          <p:spPr>
            <a:xfrm>
              <a:off x="6472178" y="2313123"/>
              <a:ext cx="92598" cy="9259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Oval 34">
              <a:extLst>
                <a:ext uri="{FF2B5EF4-FFF2-40B4-BE49-F238E27FC236}">
                  <a16:creationId xmlns:a16="http://schemas.microsoft.com/office/drawing/2014/main" id="{E069A59D-8613-7EC0-8D3F-DB5EB7000D40}"/>
                </a:ext>
              </a:extLst>
            </p:cNvPr>
            <p:cNvSpPr/>
            <p:nvPr/>
          </p:nvSpPr>
          <p:spPr>
            <a:xfrm>
              <a:off x="7052842" y="2313123"/>
              <a:ext cx="92598" cy="9259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Oval 35">
              <a:extLst>
                <a:ext uri="{FF2B5EF4-FFF2-40B4-BE49-F238E27FC236}">
                  <a16:creationId xmlns:a16="http://schemas.microsoft.com/office/drawing/2014/main" id="{4ECF0F44-03AF-A0A0-3455-5074960ED8EF}"/>
                </a:ext>
              </a:extLst>
            </p:cNvPr>
            <p:cNvSpPr/>
            <p:nvPr/>
          </p:nvSpPr>
          <p:spPr>
            <a:xfrm>
              <a:off x="7633506" y="2313123"/>
              <a:ext cx="92598" cy="9259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" name="Oval 36">
              <a:extLst>
                <a:ext uri="{FF2B5EF4-FFF2-40B4-BE49-F238E27FC236}">
                  <a16:creationId xmlns:a16="http://schemas.microsoft.com/office/drawing/2014/main" id="{580D2EE1-F208-9683-6629-3462A640C04D}"/>
                </a:ext>
              </a:extLst>
            </p:cNvPr>
            <p:cNvSpPr/>
            <p:nvPr/>
          </p:nvSpPr>
          <p:spPr>
            <a:xfrm>
              <a:off x="5891514" y="2775657"/>
              <a:ext cx="92598" cy="9259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Oval 37">
              <a:extLst>
                <a:ext uri="{FF2B5EF4-FFF2-40B4-BE49-F238E27FC236}">
                  <a16:creationId xmlns:a16="http://schemas.microsoft.com/office/drawing/2014/main" id="{EF58B01A-F14B-1FEE-52C1-E9AFA34C96AC}"/>
                </a:ext>
              </a:extLst>
            </p:cNvPr>
            <p:cNvSpPr/>
            <p:nvPr/>
          </p:nvSpPr>
          <p:spPr>
            <a:xfrm>
              <a:off x="6472178" y="2775657"/>
              <a:ext cx="92598" cy="9259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Oval 38">
              <a:extLst>
                <a:ext uri="{FF2B5EF4-FFF2-40B4-BE49-F238E27FC236}">
                  <a16:creationId xmlns:a16="http://schemas.microsoft.com/office/drawing/2014/main" id="{0D7C2E35-32CD-20A4-444E-3EC01C454DC5}"/>
                </a:ext>
              </a:extLst>
            </p:cNvPr>
            <p:cNvSpPr/>
            <p:nvPr/>
          </p:nvSpPr>
          <p:spPr>
            <a:xfrm>
              <a:off x="7052842" y="2775657"/>
              <a:ext cx="92598" cy="9259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" name="Oval 39">
              <a:extLst>
                <a:ext uri="{FF2B5EF4-FFF2-40B4-BE49-F238E27FC236}">
                  <a16:creationId xmlns:a16="http://schemas.microsoft.com/office/drawing/2014/main" id="{A9BBD5A3-EC38-978B-C1BA-352104CBA920}"/>
                </a:ext>
              </a:extLst>
            </p:cNvPr>
            <p:cNvSpPr/>
            <p:nvPr/>
          </p:nvSpPr>
          <p:spPr>
            <a:xfrm>
              <a:off x="7633506" y="2775657"/>
              <a:ext cx="92598" cy="9259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53" name="Picture 52">
            <a:extLst>
              <a:ext uri="{FF2B5EF4-FFF2-40B4-BE49-F238E27FC236}">
                <a16:creationId xmlns:a16="http://schemas.microsoft.com/office/drawing/2014/main" id="{B9788723-7659-5EB5-9E7A-32CE1551A8B6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725" b="100000" l="0" r="89080">
                        <a14:foregroundMark x1="575" y1="13406" x2="575" y2="13406"/>
                        <a14:foregroundMark x1="5747" y1="3986" x2="0" y2="15580"/>
                        <a14:foregroundMark x1="89655" y1="60870" x2="89655" y2="60870"/>
                        <a14:backgroundMark x1="75287" y1="34420" x2="77586" y2="4311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flipH="1">
            <a:off x="7474487" y="1225468"/>
            <a:ext cx="2488181" cy="3939734"/>
          </a:xfrm>
          <a:custGeom>
            <a:avLst/>
            <a:gdLst>
              <a:gd name="connsiteX0" fmla="*/ 1340108 w 2488181"/>
              <a:gd name="connsiteY0" fmla="*/ 0 h 3939734"/>
              <a:gd name="connsiteX1" fmla="*/ 0 w 2488181"/>
              <a:gd name="connsiteY1" fmla="*/ 1340108 h 3939734"/>
              <a:gd name="connsiteX2" fmla="*/ 1 w 2488181"/>
              <a:gd name="connsiteY2" fmla="*/ 2599626 h 3939734"/>
              <a:gd name="connsiteX3" fmla="*/ 1340109 w 2488181"/>
              <a:gd name="connsiteY3" fmla="*/ 3939734 h 3939734"/>
              <a:gd name="connsiteX4" fmla="*/ 1340108 w 2488181"/>
              <a:gd name="connsiteY4" fmla="*/ 3939733 h 3939734"/>
              <a:gd name="connsiteX5" fmla="*/ 2451347 w 2488181"/>
              <a:gd name="connsiteY5" fmla="*/ 3348892 h 3939734"/>
              <a:gd name="connsiteX6" fmla="*/ 2488181 w 2488181"/>
              <a:gd name="connsiteY6" fmla="*/ 3288261 h 3939734"/>
              <a:gd name="connsiteX7" fmla="*/ 2488181 w 2488181"/>
              <a:gd name="connsiteY7" fmla="*/ 651472 h 3939734"/>
              <a:gd name="connsiteX8" fmla="*/ 2451347 w 2488181"/>
              <a:gd name="connsiteY8" fmla="*/ 590841 h 3939734"/>
              <a:gd name="connsiteX9" fmla="*/ 1340108 w 2488181"/>
              <a:gd name="connsiteY9" fmla="*/ 0 h 39397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488181" h="3939734">
                <a:moveTo>
                  <a:pt x="1340108" y="0"/>
                </a:moveTo>
                <a:cubicBezTo>
                  <a:pt x="599987" y="0"/>
                  <a:pt x="0" y="599987"/>
                  <a:pt x="0" y="1340108"/>
                </a:cubicBezTo>
                <a:cubicBezTo>
                  <a:pt x="0" y="1759947"/>
                  <a:pt x="1" y="2179787"/>
                  <a:pt x="1" y="2599626"/>
                </a:cubicBezTo>
                <a:cubicBezTo>
                  <a:pt x="1" y="3339747"/>
                  <a:pt x="599988" y="3939734"/>
                  <a:pt x="1340109" y="3939734"/>
                </a:cubicBezTo>
                <a:lnTo>
                  <a:pt x="1340108" y="3939733"/>
                </a:lnTo>
                <a:cubicBezTo>
                  <a:pt x="1802684" y="3939733"/>
                  <a:pt x="2210520" y="3705363"/>
                  <a:pt x="2451347" y="3348892"/>
                </a:cubicBezTo>
                <a:lnTo>
                  <a:pt x="2488181" y="3288261"/>
                </a:lnTo>
                <a:lnTo>
                  <a:pt x="2488181" y="651472"/>
                </a:lnTo>
                <a:lnTo>
                  <a:pt x="2451347" y="590841"/>
                </a:lnTo>
                <a:cubicBezTo>
                  <a:pt x="2210520" y="234370"/>
                  <a:pt x="1802684" y="0"/>
                  <a:pt x="1340108" y="0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2918583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6" dur="30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AF64024C-2CCD-0BF7-20C7-745894785B59}"/>
              </a:ext>
            </a:extLst>
          </p:cNvPr>
          <p:cNvSpPr/>
          <p:nvPr/>
        </p:nvSpPr>
        <p:spPr>
          <a:xfrm>
            <a:off x="682171" y="3788229"/>
            <a:ext cx="5050972" cy="2496457"/>
          </a:xfrm>
          <a:prstGeom prst="roundRect">
            <a:avLst>
              <a:gd name="adj" fmla="val 9109"/>
            </a:avLst>
          </a:prstGeom>
          <a:solidFill>
            <a:srgbClr val="FCF8F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A847FF7C-8DB9-D867-0024-661509A12796}"/>
              </a:ext>
            </a:extLst>
          </p:cNvPr>
          <p:cNvSpPr/>
          <p:nvPr/>
        </p:nvSpPr>
        <p:spPr>
          <a:xfrm>
            <a:off x="6458859" y="3788229"/>
            <a:ext cx="5050972" cy="2496457"/>
          </a:xfrm>
          <a:prstGeom prst="roundRect">
            <a:avLst>
              <a:gd name="adj" fmla="val 9109"/>
            </a:avLst>
          </a:prstGeom>
          <a:solidFill>
            <a:srgbClr val="E43B8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51C4069-DA1D-8866-F46A-8C747043D6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4221380" y="-501450"/>
            <a:ext cx="8923840" cy="6692880"/>
          </a:xfrm>
          <a:prstGeom prst="rect">
            <a:avLst/>
          </a:prstGeom>
        </p:spPr>
      </p:pic>
      <p:pic>
        <p:nvPicPr>
          <p:cNvPr id="36" name="Picture 35">
            <a:extLst>
              <a:ext uri="{FF2B5EF4-FFF2-40B4-BE49-F238E27FC236}">
                <a16:creationId xmlns:a16="http://schemas.microsoft.com/office/drawing/2014/main" id="{F4CFDB39-3401-80F6-F964-24833EAC45F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3529773" y="-3469755"/>
            <a:ext cx="7792007" cy="15234643"/>
          </a:xfrm>
          <a:prstGeom prst="rect">
            <a:avLst/>
          </a:prstGeom>
          <a:solidFill>
            <a:schemeClr val="bg1"/>
          </a:solidFill>
        </p:spPr>
      </p:pic>
    </p:spTree>
    <p:extLst>
      <p:ext uri="{BB962C8B-B14F-4D97-AF65-F5344CB8AC3E}">
        <p14:creationId xmlns:p14="http://schemas.microsoft.com/office/powerpoint/2010/main" val="118524438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TextBox 44">
            <a:extLst>
              <a:ext uri="{FF2B5EF4-FFF2-40B4-BE49-F238E27FC236}">
                <a16:creationId xmlns:a16="http://schemas.microsoft.com/office/drawing/2014/main" id="{58DE7216-6575-DE49-4D63-88E2CBB61BD1}"/>
              </a:ext>
            </a:extLst>
          </p:cNvPr>
          <p:cNvSpPr txBox="1"/>
          <p:nvPr/>
        </p:nvSpPr>
        <p:spPr>
          <a:xfrm>
            <a:off x="871629" y="1554368"/>
            <a:ext cx="11650377" cy="20217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defTabSz="914400" rtl="0" eaLnBrk="1" fontAlgn="auto" latinLnBrk="0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0" i="0" u="none" strike="noStrike" kern="1200" cap="none" spc="0" normalizeH="0" baseline="0" noProof="0" dirty="0">
                <a:ln>
                  <a:noFill/>
                </a:ln>
                <a:solidFill>
                  <a:srgbClr val="E43B82"/>
                </a:solidFill>
                <a:effectLst/>
                <a:uLnTx/>
                <a:uFillTx/>
                <a:latin typeface="Bahnschrift SemiBold SemiConden" panose="020B0502040204020203" pitchFamily="34" charset="0"/>
              </a:rPr>
              <a:t>DATASET</a:t>
            </a:r>
          </a:p>
          <a:p>
            <a:pPr marL="0" marR="0" lvl="0" indent="0" defTabSz="914400" eaLnBrk="1" fontAlgn="auto" latinLnBrk="0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6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Bahnschrift SemiBold SemiConden" panose="020B0502040204020203" pitchFamily="34" charset="0"/>
              </a:rPr>
              <a:t>DESCRIPTION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B6863D45-707D-AABE-6608-6C813D22633B}"/>
              </a:ext>
            </a:extLst>
          </p:cNvPr>
          <p:cNvSpPr txBox="1"/>
          <p:nvPr/>
        </p:nvSpPr>
        <p:spPr>
          <a:xfrm>
            <a:off x="871629" y="3945015"/>
            <a:ext cx="4460887" cy="5466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Dataset Description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E774257E-93F4-BB50-5C03-4B2338647387}"/>
              </a:ext>
            </a:extLst>
          </p:cNvPr>
          <p:cNvSpPr txBox="1"/>
          <p:nvPr/>
        </p:nvSpPr>
        <p:spPr>
          <a:xfrm>
            <a:off x="5332516" y="4866542"/>
            <a:ext cx="6442924" cy="2370011"/>
          </a:xfrm>
          <a:prstGeom prst="roundRect">
            <a:avLst/>
          </a:prstGeom>
          <a:solidFill>
            <a:srgbClr val="E43B82">
              <a:alpha val="5000"/>
            </a:srgbClr>
          </a:solidFill>
        </p:spPr>
        <p:txBody>
          <a:bodyPr wrap="square" lIns="274320" tIns="182880" rIns="274320" bIns="182880" numCol="2">
            <a:spAutoFit/>
          </a:bodyPr>
          <a:lstStyle/>
          <a:p>
            <a:pPr marL="233363" marR="0" lvl="0" indent="-233363" algn="l" defTabSz="914400" rtl="0" eaLnBrk="1" fontAlgn="auto" latinLnBrk="0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400" i="0" u="none" strike="noStrike" kern="1200" cap="none" spc="0" normalizeH="0" baseline="0" noProof="0" dirty="0">
                <a:ln>
                  <a:noFill/>
                </a:ln>
                <a:solidFill>
                  <a:srgbClr val="E43B82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Radius</a:t>
            </a:r>
          </a:p>
          <a:p>
            <a:pPr marL="233363" marR="0" lvl="0" indent="-233363" algn="l" defTabSz="914400" rtl="0" eaLnBrk="1" fontAlgn="auto" latinLnBrk="0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2400" dirty="0">
                <a:solidFill>
                  <a:srgbClr val="E43B82"/>
                </a:solidFill>
                <a:latin typeface="Calibri" panose="020F0502020204030204"/>
              </a:rPr>
              <a:t>Texture</a:t>
            </a:r>
          </a:p>
          <a:p>
            <a:pPr marL="233363" marR="0" lvl="0" indent="-233363" algn="l" defTabSz="914400" rtl="0" eaLnBrk="1" fontAlgn="auto" latinLnBrk="0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400" i="0" u="none" strike="noStrike" kern="1200" cap="none" spc="0" normalizeH="0" baseline="0" noProof="0" dirty="0">
                <a:ln>
                  <a:noFill/>
                </a:ln>
                <a:solidFill>
                  <a:srgbClr val="E43B82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Perimeter</a:t>
            </a:r>
          </a:p>
          <a:p>
            <a:pPr marL="233363" marR="0" lvl="0" indent="-233363" algn="l" defTabSz="914400" rtl="0" eaLnBrk="1" fontAlgn="auto" latinLnBrk="0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2400" dirty="0">
                <a:solidFill>
                  <a:srgbClr val="E43B82"/>
                </a:solidFill>
                <a:latin typeface="Calibri" panose="020F0502020204030204"/>
              </a:rPr>
              <a:t>Area</a:t>
            </a:r>
          </a:p>
          <a:p>
            <a:pPr marL="233363" marR="0" lvl="0" indent="-233363" algn="l" defTabSz="914400" rtl="0" eaLnBrk="1" fontAlgn="auto" latinLnBrk="0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400" i="0" u="none" strike="noStrike" kern="1200" cap="none" spc="0" normalizeH="0" baseline="0" noProof="0" dirty="0">
                <a:ln>
                  <a:noFill/>
                </a:ln>
                <a:solidFill>
                  <a:srgbClr val="E43B82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Smoothness</a:t>
            </a:r>
          </a:p>
          <a:p>
            <a:pPr marR="0" lvl="0" algn="l" defTabSz="914400" rtl="0" eaLnBrk="1" fontAlgn="auto" latinLnBrk="0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endParaRPr kumimoji="0" lang="en-US" sz="2400" i="0" u="none" strike="noStrike" kern="1200" cap="none" spc="0" normalizeH="0" baseline="0" noProof="0" dirty="0">
              <a:ln>
                <a:noFill/>
              </a:ln>
              <a:solidFill>
                <a:srgbClr val="E43B82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233363" marR="0" lvl="0" indent="-233363" algn="l" defTabSz="914400" rtl="0" eaLnBrk="1" fontAlgn="auto" latinLnBrk="0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2400" dirty="0">
                <a:solidFill>
                  <a:srgbClr val="E43B82"/>
                </a:solidFill>
                <a:latin typeface="Calibri" panose="020F0502020204030204"/>
              </a:rPr>
              <a:t>Compactness</a:t>
            </a:r>
          </a:p>
          <a:p>
            <a:pPr marL="233363" marR="0" lvl="0" indent="-233363" algn="l" defTabSz="914400" rtl="0" eaLnBrk="1" fontAlgn="auto" latinLnBrk="0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2400" dirty="0">
                <a:solidFill>
                  <a:srgbClr val="E43B82"/>
                </a:solidFill>
                <a:latin typeface="Calibri" panose="020F0502020204030204"/>
              </a:rPr>
              <a:t>Concave points</a:t>
            </a:r>
          </a:p>
          <a:p>
            <a:pPr marL="233363" marR="0" lvl="0" indent="-233363" algn="l" defTabSz="914400" rtl="0" eaLnBrk="1" fontAlgn="auto" latinLnBrk="0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400" i="0" u="none" strike="noStrike" kern="1200" cap="none" spc="0" normalizeH="0" baseline="0" noProof="0" dirty="0">
                <a:ln>
                  <a:noFill/>
                </a:ln>
                <a:solidFill>
                  <a:srgbClr val="E43B82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Symmetry</a:t>
            </a:r>
            <a:endParaRPr lang="en-US" sz="2400" dirty="0">
              <a:solidFill>
                <a:srgbClr val="E43B82"/>
              </a:solidFill>
              <a:latin typeface="Calibri" panose="020F0502020204030204"/>
            </a:endParaRPr>
          </a:p>
          <a:p>
            <a:pPr marL="233363" marR="0" lvl="0" indent="-233363" algn="l" defTabSz="914400" rtl="0" eaLnBrk="1" fontAlgn="auto" latinLnBrk="0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400" i="0" u="none" strike="noStrike" kern="1200" cap="none" spc="0" normalizeH="0" baseline="0" noProof="0" dirty="0">
                <a:ln>
                  <a:noFill/>
                </a:ln>
                <a:solidFill>
                  <a:srgbClr val="E43B82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Fractal dimension</a:t>
            </a:r>
          </a:p>
          <a:p>
            <a:pPr marL="233363" marR="0" lvl="0" indent="-233363" algn="l" defTabSz="914400" rtl="0" eaLnBrk="1" fontAlgn="auto" latinLnBrk="0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2400" dirty="0">
                <a:solidFill>
                  <a:srgbClr val="E43B82"/>
                </a:solidFill>
                <a:latin typeface="Calibri" panose="020F0502020204030204"/>
              </a:rPr>
              <a:t>Fractal geometry</a:t>
            </a:r>
            <a:endParaRPr kumimoji="0" lang="en-US" sz="2400" i="0" u="none" strike="noStrike" kern="1200" cap="none" spc="0" normalizeH="0" baseline="0" noProof="0" dirty="0">
              <a:ln>
                <a:noFill/>
              </a:ln>
              <a:solidFill>
                <a:srgbClr val="E43B82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7AF68ABC-344E-7218-5C92-87E9007EBF7E}"/>
              </a:ext>
            </a:extLst>
          </p:cNvPr>
          <p:cNvSpPr txBox="1"/>
          <p:nvPr/>
        </p:nvSpPr>
        <p:spPr>
          <a:xfrm>
            <a:off x="5609353" y="3945016"/>
            <a:ext cx="4460887" cy="9898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Real Valued Features of Nucleus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78F7F4AF-A744-5434-EE9B-A5DCDF254FC0}"/>
              </a:ext>
            </a:extLst>
          </p:cNvPr>
          <p:cNvSpPr txBox="1"/>
          <p:nvPr/>
        </p:nvSpPr>
        <p:spPr>
          <a:xfrm>
            <a:off x="871629" y="4530536"/>
            <a:ext cx="6024879" cy="790345"/>
          </a:xfrm>
          <a:prstGeom prst="rect">
            <a:avLst/>
          </a:prstGeom>
          <a:noFill/>
        </p:spPr>
        <p:txBody>
          <a:bodyPr wrap="square" numCol="1">
            <a:spAutoFit/>
          </a:bodyPr>
          <a:lstStyle/>
          <a:p>
            <a:pPr marL="233363" marR="0" lvl="0" indent="-233363" algn="l" defTabSz="914400" rtl="0" eaLnBrk="1" fontAlgn="auto" latinLnBrk="0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/>
              </a:rPr>
              <a:t>ID Number</a:t>
            </a:r>
          </a:p>
          <a:p>
            <a:pPr marL="233363" marR="0" lvl="0" indent="-233363" algn="l" defTabSz="914400" rtl="0" eaLnBrk="1" fontAlgn="auto" latinLnBrk="0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/>
              </a:rPr>
              <a:t>Diagnosis</a:t>
            </a:r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7570AAB1-6201-4031-41F5-0FB758F1C009}"/>
              </a:ext>
            </a:extLst>
          </p:cNvPr>
          <p:cNvSpPr/>
          <p:nvPr/>
        </p:nvSpPr>
        <p:spPr>
          <a:xfrm>
            <a:off x="981837" y="4530535"/>
            <a:ext cx="97536" cy="672014"/>
          </a:xfrm>
          <a:prstGeom prst="rect">
            <a:avLst/>
          </a:prstGeom>
          <a:solidFill>
            <a:srgbClr val="E43B8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Partial Circle 45">
            <a:extLst>
              <a:ext uri="{FF2B5EF4-FFF2-40B4-BE49-F238E27FC236}">
                <a16:creationId xmlns:a16="http://schemas.microsoft.com/office/drawing/2014/main" id="{A411B466-5D0C-6714-649A-D6298C8EAACD}"/>
              </a:ext>
            </a:extLst>
          </p:cNvPr>
          <p:cNvSpPr/>
          <p:nvPr/>
        </p:nvSpPr>
        <p:spPr>
          <a:xfrm>
            <a:off x="5799769" y="-341766"/>
            <a:ext cx="5967062" cy="5967062"/>
          </a:xfrm>
          <a:prstGeom prst="pie">
            <a:avLst>
              <a:gd name="adj1" fmla="val 18472081"/>
              <a:gd name="adj2" fmla="val 21274002"/>
            </a:avLst>
          </a:prstGeom>
          <a:solidFill>
            <a:srgbClr val="E43B82">
              <a:alpha val="51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7" name="Partial Circle 46">
            <a:extLst>
              <a:ext uri="{FF2B5EF4-FFF2-40B4-BE49-F238E27FC236}">
                <a16:creationId xmlns:a16="http://schemas.microsoft.com/office/drawing/2014/main" id="{75521DCA-2A95-C68C-2174-6AA2A91A66A3}"/>
              </a:ext>
            </a:extLst>
          </p:cNvPr>
          <p:cNvSpPr/>
          <p:nvPr/>
        </p:nvSpPr>
        <p:spPr>
          <a:xfrm>
            <a:off x="5799769" y="-353465"/>
            <a:ext cx="5967062" cy="5967062"/>
          </a:xfrm>
          <a:prstGeom prst="pie">
            <a:avLst>
              <a:gd name="adj1" fmla="val 21208656"/>
              <a:gd name="adj2" fmla="val 2424056"/>
            </a:avLst>
          </a:prstGeom>
          <a:solidFill>
            <a:srgbClr val="E43B8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2" name="3D Model 1" descr="Animal cell">
                <a:extLst>
                  <a:ext uri="{FF2B5EF4-FFF2-40B4-BE49-F238E27FC236}">
                    <a16:creationId xmlns:a16="http://schemas.microsoft.com/office/drawing/2014/main" id="{4729EE4F-8B58-F4DF-4615-568B8457D7D8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995049927"/>
                  </p:ext>
                </p:extLst>
              </p:nvPr>
            </p:nvGraphicFramePr>
            <p:xfrm>
              <a:off x="7869460" y="1228684"/>
              <a:ext cx="2266042" cy="2634374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2266042" cy="2634374"/>
                    </a:xfrm>
                    <a:prstGeom prst="rect">
                      <a:avLst/>
                    </a:prstGeom>
                  </am3d:spPr>
                  <am3d:camera>
                    <am3d:pos x="0" y="0" z="71744881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5756435" d="1000000"/>
                    <am3d:preTrans dx="-435879" dy="-14377446" dz="-400437"/>
                    <am3d:scale>
                      <am3d:sx n="1000000" d="1000000"/>
                      <am3d:sy n="1000000" d="1000000"/>
                      <am3d:sz n="1000000" d="1000000"/>
                    </am3d:scale>
                    <am3d:rot ax="2168219" ay="100603" az="73441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4444005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2" name="3D Model 1" descr="Animal cell">
                <a:extLst>
                  <a:ext uri="{FF2B5EF4-FFF2-40B4-BE49-F238E27FC236}">
                    <a16:creationId xmlns:a16="http://schemas.microsoft.com/office/drawing/2014/main" id="{4729EE4F-8B58-F4DF-4615-568B8457D7D8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7869460" y="1228684"/>
                <a:ext cx="2266042" cy="2634374"/>
              </a:xfrm>
              <a:prstGeom prst="rect">
                <a:avLst/>
              </a:prstGeom>
            </p:spPr>
          </p:pic>
        </mc:Fallback>
      </mc:AlternateContent>
      <p:sp>
        <p:nvSpPr>
          <p:cNvPr id="48" name="TextBox 47">
            <a:extLst>
              <a:ext uri="{FF2B5EF4-FFF2-40B4-BE49-F238E27FC236}">
                <a16:creationId xmlns:a16="http://schemas.microsoft.com/office/drawing/2014/main" id="{B78574DC-4AAB-6C0D-004C-52D45C61F2AC}"/>
              </a:ext>
            </a:extLst>
          </p:cNvPr>
          <p:cNvSpPr txBox="1"/>
          <p:nvPr/>
        </p:nvSpPr>
        <p:spPr>
          <a:xfrm rot="20992371">
            <a:off x="9934954" y="1533791"/>
            <a:ext cx="1758805" cy="8011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srgbClr val="E43B82"/>
                </a:solidFill>
                <a:effectLst/>
                <a:uLnTx/>
                <a:uFillTx/>
                <a:latin typeface="Baskerville Old Face" panose="02020602080505020303" pitchFamily="18" charset="0"/>
              </a:rPr>
              <a:t>‘M’</a:t>
            </a:r>
          </a:p>
          <a:p>
            <a:pPr marL="0" marR="0" lvl="0" indent="0" algn="ctr" defTabSz="914400" rtl="0" eaLnBrk="1" fontAlgn="auto" latinLnBrk="0" hangingPunct="1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800" dirty="0">
                <a:solidFill>
                  <a:srgbClr val="FCF8F9"/>
                </a:solidFill>
                <a:latin typeface="Baskerville Old Face" panose="02020602080505020303" pitchFamily="18" charset="0"/>
              </a:rPr>
              <a:t>Malignant</a:t>
            </a:r>
            <a:endParaRPr kumimoji="0" lang="en-US" sz="3600" i="0" u="none" strike="noStrike" kern="1200" cap="none" spc="0" normalizeH="0" baseline="0" noProof="0" dirty="0">
              <a:ln>
                <a:noFill/>
              </a:ln>
              <a:solidFill>
                <a:srgbClr val="FCF8F9"/>
              </a:solidFill>
              <a:effectLst/>
              <a:uLnTx/>
              <a:uFillTx/>
              <a:latin typeface="Baskerville Old Face" panose="02020602080505020303" pitchFamily="18" charset="0"/>
            </a:endParaRP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4F826A53-17C6-5D8D-407E-B2B168878B80}"/>
              </a:ext>
            </a:extLst>
          </p:cNvPr>
          <p:cNvSpPr txBox="1"/>
          <p:nvPr/>
        </p:nvSpPr>
        <p:spPr>
          <a:xfrm rot="21255912">
            <a:off x="9980531" y="2529905"/>
            <a:ext cx="1758805" cy="81073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800" dirty="0">
                <a:solidFill>
                  <a:srgbClr val="FCF8F9"/>
                </a:solidFill>
                <a:latin typeface="Baskerville Old Face" panose="02020602080505020303" pitchFamily="18" charset="0"/>
              </a:rPr>
              <a:t>Benign</a:t>
            </a:r>
          </a:p>
          <a:p>
            <a:pPr algn="ctr">
              <a:lnSpc>
                <a:spcPct val="70000"/>
              </a:lnSpc>
              <a:defRPr/>
            </a:pPr>
            <a:r>
              <a:rPr kumimoji="0" lang="en-US" sz="3600" i="0" u="none" strike="noStrike" kern="1200" cap="none" spc="0" normalizeH="0" baseline="0" noProof="0" dirty="0">
                <a:ln>
                  <a:noFill/>
                </a:ln>
                <a:solidFill>
                  <a:srgbClr val="FCF8F9"/>
                </a:solidFill>
                <a:effectLst/>
                <a:uLnTx/>
                <a:uFillTx/>
                <a:latin typeface="Baskerville Old Face" panose="02020602080505020303" pitchFamily="18" charset="0"/>
              </a:rPr>
              <a:t>‘B’</a:t>
            </a:r>
          </a:p>
        </p:txBody>
      </p:sp>
    </p:spTree>
    <p:extLst>
      <p:ext uri="{BB962C8B-B14F-4D97-AF65-F5344CB8AC3E}">
        <p14:creationId xmlns:p14="http://schemas.microsoft.com/office/powerpoint/2010/main" val="2796603928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8" presetClass="emph" presetSubtype="128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sum">
                                        <p:cTn id="6" dur="10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3d.view.rotation.y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3330">
                                          <p:val>
                                            <p:fltVal val="6.9747"/>
                                          </p:val>
                                        </p:tav>
                                        <p:tav tm="6660">
                                          <p:val>
                                            <p:fltVal val="12.1039"/>
                                          </p:val>
                                        </p:tav>
                                        <p:tav tm="9990">
                                          <p:val>
                                            <p:fltVal val="15.6713"/>
                                          </p:val>
                                        </p:tav>
                                        <p:tav tm="13320">
                                          <p:val>
                                            <p:fltVal val="17.9604"/>
                                          </p:val>
                                        </p:tav>
                                        <p:tav tm="16650">
                                          <p:val>
                                            <p:fltVal val="19.2548"/>
                                          </p:val>
                                        </p:tav>
                                        <p:tav tm="19970">
                                          <p:val>
                                            <p:fltVal val="19.8371"/>
                                          </p:val>
                                        </p:tav>
                                        <p:tav tm="23290">
                                          <p:val>
                                            <p:fltVal val="19.9936"/>
                                          </p:val>
                                        </p:tav>
                                        <p:tav tm="26620">
                                          <p:val>
                                            <p:fltVal val="19.9945"/>
                                          </p:val>
                                        </p:tav>
                                        <p:tav tm="29950">
                                          <p:val>
                                            <p:fltVal val="19.8447"/>
                                          </p:val>
                                        </p:tav>
                                        <p:tav tm="33280">
                                          <p:val>
                                            <p:fltVal val="19.2733"/>
                                          </p:val>
                                        </p:tav>
                                        <p:tav tm="36610">
                                          <p:val>
                                            <p:fltVal val="17.9968"/>
                                          </p:val>
                                        </p:tav>
                                        <p:tav tm="39940">
                                          <p:val>
                                            <p:fltVal val="15.7316"/>
                                          </p:val>
                                        </p:tav>
                                        <p:tav tm="43270">
                                          <p:val>
                                            <p:fltVal val="12.194"/>
                                          </p:val>
                                        </p:tav>
                                        <p:tav tm="46600">
                                          <p:val>
                                            <p:fltVal val="7.1005"/>
                                          </p:val>
                                        </p:tav>
                                        <p:tav tm="49930">
                                          <p:val>
                                            <p:fltVal val="0.1675"/>
                                          </p:val>
                                        </p:tav>
                                        <p:tav tm="53250">
                                          <p:val>
                                            <p:fltVal val="-6.8299"/>
                                          </p:val>
                                        </p:tav>
                                        <p:tav tm="56580">
                                          <p:val>
                                            <p:fltVal val="-12.0002"/>
                                          </p:val>
                                        </p:tav>
                                        <p:tav tm="59900">
                                          <p:val>
                                            <p:fltVal val="-15.593"/>
                                          </p:val>
                                        </p:tav>
                                        <p:tav tm="63220">
                                          <p:val>
                                            <p:fltVal val="-17.9075"/>
                                          </p:val>
                                        </p:tav>
                                        <p:tav tm="66540">
                                          <p:val>
                                            <p:fltVal val="-19.2249"/>
                                          </p:val>
                                        </p:tav>
                                        <p:tav tm="69870">
                                          <p:val>
                                            <p:fltVal val="-19.8271"/>
                                          </p:val>
                                        </p:tav>
                                        <p:tav tm="73190">
                                          <p:val>
                                            <p:fltVal val="-19.9924"/>
                                          </p:val>
                                        </p:tav>
                                        <p:tav tm="76510">
                                          <p:val>
                                            <p:fltVal val="-19.9955"/>
                                          </p:val>
                                        </p:tav>
                                        <p:tav tm="79830">
                                          <p:val>
                                            <p:fltVal val="-19.8557"/>
                                          </p:val>
                                        </p:tav>
                                        <p:tav tm="83160">
                                          <p:val>
                                            <p:fltVal val="-19.3045"/>
                                          </p:val>
                                        </p:tav>
                                        <p:tav tm="86480">
                                          <p:val>
                                            <p:fltVal val="-18.0634"/>
                                          </p:val>
                                        </p:tav>
                                        <p:tav tm="89800">
                                          <p:val>
                                            <p:fltVal val="-15.8505"/>
                                          </p:val>
                                        </p:tav>
                                        <p:tav tm="93120">
                                          <p:val>
                                            <p:fltVal val="-12.3847"/>
                                          </p:val>
                                        </p:tav>
                                        <p:tav tm="96450">
                                          <p:val>
                                            <p:fltVal val="-7.3674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" name="Group 36">
            <a:extLst>
              <a:ext uri="{FF2B5EF4-FFF2-40B4-BE49-F238E27FC236}">
                <a16:creationId xmlns:a16="http://schemas.microsoft.com/office/drawing/2014/main" id="{6D2D287E-935E-9119-A813-1973DC2E2B21}"/>
              </a:ext>
            </a:extLst>
          </p:cNvPr>
          <p:cNvGrpSpPr/>
          <p:nvPr/>
        </p:nvGrpSpPr>
        <p:grpSpPr>
          <a:xfrm>
            <a:off x="3529667" y="2199190"/>
            <a:ext cx="5138668" cy="735170"/>
            <a:chOff x="3529667" y="2199190"/>
            <a:chExt cx="5138668" cy="735170"/>
          </a:xfrm>
        </p:grpSpPr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52F9655F-C212-6C22-E8F4-E318E9D9EC8F}"/>
                </a:ext>
              </a:extLst>
            </p:cNvPr>
            <p:cNvSpPr/>
            <p:nvPr/>
          </p:nvSpPr>
          <p:spPr>
            <a:xfrm>
              <a:off x="3529667" y="2210766"/>
              <a:ext cx="2558617" cy="723594"/>
            </a:xfrm>
            <a:custGeom>
              <a:avLst/>
              <a:gdLst>
                <a:gd name="connsiteX0" fmla="*/ 2558617 w 2558617"/>
                <a:gd name="connsiteY0" fmla="*/ 0 h 902825"/>
                <a:gd name="connsiteX1" fmla="*/ 1829411 w 2558617"/>
                <a:gd name="connsiteY1" fmla="*/ 486136 h 902825"/>
                <a:gd name="connsiteX2" fmla="*/ 278404 w 2558617"/>
                <a:gd name="connsiteY2" fmla="*/ 462987 h 902825"/>
                <a:gd name="connsiteX3" fmla="*/ 611 w 2558617"/>
                <a:gd name="connsiteY3" fmla="*/ 902825 h 902825"/>
                <a:gd name="connsiteX4" fmla="*/ 611 w 2558617"/>
                <a:gd name="connsiteY4" fmla="*/ 902825 h 902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58617" h="902825">
                  <a:moveTo>
                    <a:pt x="2558617" y="0"/>
                  </a:moveTo>
                  <a:cubicBezTo>
                    <a:pt x="2384031" y="204486"/>
                    <a:pt x="2209446" y="408972"/>
                    <a:pt x="1829411" y="486136"/>
                  </a:cubicBezTo>
                  <a:cubicBezTo>
                    <a:pt x="1449376" y="563300"/>
                    <a:pt x="583204" y="393539"/>
                    <a:pt x="278404" y="462987"/>
                  </a:cubicBezTo>
                  <a:cubicBezTo>
                    <a:pt x="-26396" y="532435"/>
                    <a:pt x="611" y="902825"/>
                    <a:pt x="611" y="902825"/>
                  </a:cubicBezTo>
                  <a:lnTo>
                    <a:pt x="611" y="902825"/>
                  </a:lnTo>
                </a:path>
              </a:pathLst>
            </a:custGeom>
            <a:noFill/>
            <a:ln>
              <a:solidFill>
                <a:srgbClr val="E43B82"/>
              </a:solidFill>
              <a:tailEnd type="stealth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23950707-4A13-F945-A8F8-FB4795BC03B6}"/>
                </a:ext>
              </a:extLst>
            </p:cNvPr>
            <p:cNvSpPr/>
            <p:nvPr/>
          </p:nvSpPr>
          <p:spPr>
            <a:xfrm flipH="1">
              <a:off x="6109718" y="2199190"/>
              <a:ext cx="2558617" cy="723594"/>
            </a:xfrm>
            <a:custGeom>
              <a:avLst/>
              <a:gdLst>
                <a:gd name="connsiteX0" fmla="*/ 2558617 w 2558617"/>
                <a:gd name="connsiteY0" fmla="*/ 0 h 902825"/>
                <a:gd name="connsiteX1" fmla="*/ 1829411 w 2558617"/>
                <a:gd name="connsiteY1" fmla="*/ 486136 h 902825"/>
                <a:gd name="connsiteX2" fmla="*/ 278404 w 2558617"/>
                <a:gd name="connsiteY2" fmla="*/ 462987 h 902825"/>
                <a:gd name="connsiteX3" fmla="*/ 611 w 2558617"/>
                <a:gd name="connsiteY3" fmla="*/ 902825 h 902825"/>
                <a:gd name="connsiteX4" fmla="*/ 611 w 2558617"/>
                <a:gd name="connsiteY4" fmla="*/ 902825 h 902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58617" h="902825">
                  <a:moveTo>
                    <a:pt x="2558617" y="0"/>
                  </a:moveTo>
                  <a:cubicBezTo>
                    <a:pt x="2384031" y="204486"/>
                    <a:pt x="2209446" y="408972"/>
                    <a:pt x="1829411" y="486136"/>
                  </a:cubicBezTo>
                  <a:cubicBezTo>
                    <a:pt x="1449376" y="563300"/>
                    <a:pt x="583204" y="393539"/>
                    <a:pt x="278404" y="462987"/>
                  </a:cubicBezTo>
                  <a:cubicBezTo>
                    <a:pt x="-26396" y="532435"/>
                    <a:pt x="611" y="902825"/>
                    <a:pt x="611" y="902825"/>
                  </a:cubicBezTo>
                  <a:lnTo>
                    <a:pt x="611" y="902825"/>
                  </a:lnTo>
                </a:path>
              </a:pathLst>
            </a:custGeom>
            <a:noFill/>
            <a:ln>
              <a:solidFill>
                <a:srgbClr val="E43B82"/>
              </a:solidFill>
              <a:tailEnd type="stealth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8071CA5A-486B-EB68-32AF-990941349BF4}"/>
                </a:ext>
              </a:extLst>
            </p:cNvPr>
            <p:cNvCxnSpPr>
              <a:cxnSpLocks/>
              <a:stCxn id="33" idx="0"/>
            </p:cNvCxnSpPr>
            <p:nvPr/>
          </p:nvCxnSpPr>
          <p:spPr>
            <a:xfrm>
              <a:off x="6109718" y="2199190"/>
              <a:ext cx="1" cy="694481"/>
            </a:xfrm>
            <a:prstGeom prst="line">
              <a:avLst/>
            </a:prstGeom>
            <a:ln>
              <a:solidFill>
                <a:srgbClr val="E43B82"/>
              </a:solidFill>
              <a:tailEnd type="stealt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43E28DDF-65BD-B70C-5D08-B83E92D421DA}"/>
              </a:ext>
            </a:extLst>
          </p:cNvPr>
          <p:cNvGrpSpPr/>
          <p:nvPr/>
        </p:nvGrpSpPr>
        <p:grpSpPr>
          <a:xfrm>
            <a:off x="4121477" y="4942038"/>
            <a:ext cx="3949046" cy="1139148"/>
            <a:chOff x="4121477" y="4942038"/>
            <a:chExt cx="3949046" cy="1139148"/>
          </a:xfrm>
        </p:grpSpPr>
        <p:sp>
          <p:nvSpPr>
            <p:cNvPr id="4" name="Rectangle: Rounded Corners 3">
              <a:extLst>
                <a:ext uri="{FF2B5EF4-FFF2-40B4-BE49-F238E27FC236}">
                  <a16:creationId xmlns:a16="http://schemas.microsoft.com/office/drawing/2014/main" id="{E2EE1E3E-8326-545D-1011-A72C86428C0B}"/>
                </a:ext>
              </a:extLst>
            </p:cNvPr>
            <p:cNvSpPr/>
            <p:nvPr/>
          </p:nvSpPr>
          <p:spPr>
            <a:xfrm>
              <a:off x="4121477" y="4942038"/>
              <a:ext cx="3949046" cy="1139148"/>
            </a:xfrm>
            <a:prstGeom prst="roundRect">
              <a:avLst>
                <a:gd name="adj" fmla="val 50000"/>
              </a:avLst>
            </a:prstGeom>
            <a:solidFill>
              <a:srgbClr val="FCF8F9"/>
            </a:solidFill>
            <a:ln>
              <a:noFill/>
            </a:ln>
            <a:effectLst>
              <a:outerShdw blurRad="635000" dist="431800" dir="7620000" algn="tr" rotWithShape="0">
                <a:srgbClr val="E43B82">
                  <a:alpha val="24000"/>
                </a:srgb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ct val="80000"/>
                </a:lnSpc>
              </a:pPr>
              <a:r>
                <a:rPr lang="en-US" sz="2400" b="1" dirty="0">
                  <a:solidFill>
                    <a:schemeClr val="tx1"/>
                  </a:solidFill>
                </a:rPr>
                <a:t>Data examination</a:t>
              </a:r>
            </a:p>
          </p:txBody>
        </p:sp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B4FB309C-E8D3-6A39-0A15-9B22A347A207}"/>
                </a:ext>
              </a:extLst>
            </p:cNvPr>
            <p:cNvCxnSpPr/>
            <p:nvPr/>
          </p:nvCxnSpPr>
          <p:spPr>
            <a:xfrm>
              <a:off x="4780344" y="5245394"/>
              <a:ext cx="0" cy="532436"/>
            </a:xfrm>
            <a:prstGeom prst="line">
              <a:avLst/>
            </a:prstGeom>
            <a:ln>
              <a:solidFill>
                <a:srgbClr val="E43B8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6BD9CF30-5C41-7293-3289-BD815B18A4CD}"/>
              </a:ext>
            </a:extLst>
          </p:cNvPr>
          <p:cNvCxnSpPr/>
          <p:nvPr/>
        </p:nvCxnSpPr>
        <p:spPr>
          <a:xfrm>
            <a:off x="1863524" y="4282633"/>
            <a:ext cx="8021256" cy="0"/>
          </a:xfrm>
          <a:prstGeom prst="line">
            <a:avLst/>
          </a:prstGeom>
          <a:ln>
            <a:solidFill>
              <a:srgbClr val="E43B82">
                <a:alpha val="51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8" name="Group 17">
            <a:extLst>
              <a:ext uri="{FF2B5EF4-FFF2-40B4-BE49-F238E27FC236}">
                <a16:creationId xmlns:a16="http://schemas.microsoft.com/office/drawing/2014/main" id="{CBE4F872-5566-8443-B8A7-5F8CD1A22094}"/>
              </a:ext>
            </a:extLst>
          </p:cNvPr>
          <p:cNvGrpSpPr/>
          <p:nvPr/>
        </p:nvGrpSpPr>
        <p:grpSpPr>
          <a:xfrm>
            <a:off x="335666" y="1342663"/>
            <a:ext cx="3136738" cy="879676"/>
            <a:chOff x="335666" y="1342663"/>
            <a:chExt cx="3136738" cy="879676"/>
          </a:xfrm>
          <a:effectLst>
            <a:outerShdw blurRad="304800" sx="102000" sy="102000" algn="ctr" rotWithShape="0">
              <a:srgbClr val="E43B82">
                <a:alpha val="16000"/>
              </a:srgbClr>
            </a:outerShdw>
          </a:effectLst>
        </p:grpSpPr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3315E23E-65B2-7469-2F6C-C98FDDE67062}"/>
                </a:ext>
              </a:extLst>
            </p:cNvPr>
            <p:cNvSpPr/>
            <p:nvPr/>
          </p:nvSpPr>
          <p:spPr>
            <a:xfrm>
              <a:off x="335666" y="1342663"/>
              <a:ext cx="810228" cy="879676"/>
            </a:xfrm>
            <a:prstGeom prst="rect">
              <a:avLst/>
            </a:prstGeom>
            <a:solidFill>
              <a:srgbClr val="E43B8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4400" b="1" dirty="0"/>
                <a:t>33</a:t>
              </a:r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0DF18CB4-9F3C-7471-AB47-DB3902251B34}"/>
                </a:ext>
              </a:extLst>
            </p:cNvPr>
            <p:cNvSpPr/>
            <p:nvPr/>
          </p:nvSpPr>
          <p:spPr>
            <a:xfrm>
              <a:off x="1145893" y="1342663"/>
              <a:ext cx="2326511" cy="87967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Number of Columns</a:t>
              </a:r>
            </a:p>
          </p:txBody>
        </p: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9AA10268-279D-A029-E6FC-EDEDE04D1FF7}"/>
              </a:ext>
            </a:extLst>
          </p:cNvPr>
          <p:cNvGrpSpPr/>
          <p:nvPr/>
        </p:nvGrpSpPr>
        <p:grpSpPr>
          <a:xfrm>
            <a:off x="4527631" y="1342663"/>
            <a:ext cx="3136738" cy="879676"/>
            <a:chOff x="335666" y="1342663"/>
            <a:chExt cx="3136738" cy="879676"/>
          </a:xfrm>
          <a:effectLst>
            <a:outerShdw blurRad="304800" sx="102000" sy="102000" algn="ctr" rotWithShape="0">
              <a:srgbClr val="E43B82">
                <a:alpha val="16000"/>
              </a:srgbClr>
            </a:outerShdw>
          </a:effectLst>
        </p:grpSpPr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A14889D7-07BA-1E00-8E49-5E542B1AECCC}"/>
                </a:ext>
              </a:extLst>
            </p:cNvPr>
            <p:cNvSpPr/>
            <p:nvPr/>
          </p:nvSpPr>
          <p:spPr>
            <a:xfrm>
              <a:off x="335666" y="1342663"/>
              <a:ext cx="810228" cy="879676"/>
            </a:xfrm>
            <a:prstGeom prst="rect">
              <a:avLst/>
            </a:prstGeom>
            <a:solidFill>
              <a:srgbClr val="E43B8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4400" b="1" dirty="0"/>
                <a:t>3</a:t>
              </a:r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3B0AB609-2AB4-0662-E62B-A3A9F0528DD8}"/>
                </a:ext>
              </a:extLst>
            </p:cNvPr>
            <p:cNvSpPr/>
            <p:nvPr/>
          </p:nvSpPr>
          <p:spPr>
            <a:xfrm>
              <a:off x="1145893" y="1342663"/>
              <a:ext cx="2326511" cy="87967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Column Categories</a:t>
              </a:r>
            </a:p>
          </p:txBody>
        </p:sp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42531A2B-F13D-CC13-F32E-72F5BD515E95}"/>
              </a:ext>
            </a:extLst>
          </p:cNvPr>
          <p:cNvGrpSpPr/>
          <p:nvPr/>
        </p:nvGrpSpPr>
        <p:grpSpPr>
          <a:xfrm>
            <a:off x="8509322" y="1342663"/>
            <a:ext cx="3136738" cy="879676"/>
            <a:chOff x="335666" y="1342663"/>
            <a:chExt cx="3136738" cy="879676"/>
          </a:xfrm>
          <a:effectLst>
            <a:outerShdw blurRad="304800" sx="102000" sy="102000" algn="ctr" rotWithShape="0">
              <a:srgbClr val="E43B82">
                <a:alpha val="16000"/>
              </a:srgbClr>
            </a:outerShdw>
          </a:effectLst>
        </p:grpSpPr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EDC3CC19-FC7C-EEA6-6CF5-BD6EF4BB3FCC}"/>
                </a:ext>
              </a:extLst>
            </p:cNvPr>
            <p:cNvSpPr/>
            <p:nvPr/>
          </p:nvSpPr>
          <p:spPr>
            <a:xfrm>
              <a:off x="335666" y="1342663"/>
              <a:ext cx="810228" cy="879676"/>
            </a:xfrm>
            <a:prstGeom prst="rect">
              <a:avLst/>
            </a:prstGeom>
            <a:solidFill>
              <a:srgbClr val="E43B8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4400" b="1" dirty="0"/>
                <a:t>10</a:t>
              </a:r>
            </a:p>
          </p:txBody>
        </p:sp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63C445B5-31A3-EAF1-7577-30E30A3BF18A}"/>
                </a:ext>
              </a:extLst>
            </p:cNvPr>
            <p:cNvSpPr/>
            <p:nvPr/>
          </p:nvSpPr>
          <p:spPr>
            <a:xfrm>
              <a:off x="1145893" y="1342663"/>
              <a:ext cx="2326511" cy="87967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No. features each</a:t>
              </a:r>
            </a:p>
          </p:txBody>
        </p:sp>
      </p:grpSp>
      <p:sp>
        <p:nvSpPr>
          <p:cNvPr id="29" name="Rectangle: Rounded Corners 28">
            <a:extLst>
              <a:ext uri="{FF2B5EF4-FFF2-40B4-BE49-F238E27FC236}">
                <a16:creationId xmlns:a16="http://schemas.microsoft.com/office/drawing/2014/main" id="{132D1C97-7929-A79D-B077-A933CBA8E96F}"/>
              </a:ext>
            </a:extLst>
          </p:cNvPr>
          <p:cNvSpPr/>
          <p:nvPr/>
        </p:nvSpPr>
        <p:spPr>
          <a:xfrm>
            <a:off x="2769168" y="3084486"/>
            <a:ext cx="1574157" cy="497702"/>
          </a:xfrm>
          <a:prstGeom prst="roundRect">
            <a:avLst>
              <a:gd name="adj" fmla="val 50000"/>
            </a:avLst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Mean</a:t>
            </a:r>
          </a:p>
        </p:txBody>
      </p:sp>
      <p:sp>
        <p:nvSpPr>
          <p:cNvPr id="30" name="Rectangle: Rounded Corners 29">
            <a:extLst>
              <a:ext uri="{FF2B5EF4-FFF2-40B4-BE49-F238E27FC236}">
                <a16:creationId xmlns:a16="http://schemas.microsoft.com/office/drawing/2014/main" id="{84BBF1D1-1A23-93A5-3FF9-D1D204B83E5E}"/>
              </a:ext>
            </a:extLst>
          </p:cNvPr>
          <p:cNvSpPr/>
          <p:nvPr/>
        </p:nvSpPr>
        <p:spPr>
          <a:xfrm>
            <a:off x="5308921" y="3084486"/>
            <a:ext cx="1574157" cy="497702"/>
          </a:xfrm>
          <a:prstGeom prst="roundRect">
            <a:avLst>
              <a:gd name="adj" fmla="val 50000"/>
            </a:avLst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Std. Error</a:t>
            </a:r>
          </a:p>
        </p:txBody>
      </p:sp>
      <p:sp>
        <p:nvSpPr>
          <p:cNvPr id="31" name="Rectangle: Rounded Corners 30">
            <a:extLst>
              <a:ext uri="{FF2B5EF4-FFF2-40B4-BE49-F238E27FC236}">
                <a16:creationId xmlns:a16="http://schemas.microsoft.com/office/drawing/2014/main" id="{08057813-5E58-4A79-E90F-C72758C2EC83}"/>
              </a:ext>
            </a:extLst>
          </p:cNvPr>
          <p:cNvSpPr/>
          <p:nvPr/>
        </p:nvSpPr>
        <p:spPr>
          <a:xfrm>
            <a:off x="7848674" y="3084486"/>
            <a:ext cx="1574157" cy="497702"/>
          </a:xfrm>
          <a:prstGeom prst="roundRect">
            <a:avLst>
              <a:gd name="adj" fmla="val 50000"/>
            </a:avLst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Worst Values</a:t>
            </a:r>
          </a:p>
        </p:txBody>
      </p:sp>
      <p:graphicFrame>
        <p:nvGraphicFramePr>
          <p:cNvPr id="2" name="Diagram 1">
            <a:extLst>
              <a:ext uri="{FF2B5EF4-FFF2-40B4-BE49-F238E27FC236}">
                <a16:creationId xmlns:a16="http://schemas.microsoft.com/office/drawing/2014/main" id="{79F3C07F-98FB-BB45-DE99-E9C8DE66DB75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699462135"/>
              </p:ext>
            </p:extLst>
          </p:nvPr>
        </p:nvGraphicFramePr>
        <p:xfrm>
          <a:off x="12608688" y="1145073"/>
          <a:ext cx="7437120" cy="263242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pSp>
        <p:nvGrpSpPr>
          <p:cNvPr id="3" name="Group 2">
            <a:extLst>
              <a:ext uri="{FF2B5EF4-FFF2-40B4-BE49-F238E27FC236}">
                <a16:creationId xmlns:a16="http://schemas.microsoft.com/office/drawing/2014/main" id="{EED81AD8-C99F-BE94-A4BC-DDB14645C88B}"/>
              </a:ext>
            </a:extLst>
          </p:cNvPr>
          <p:cNvGrpSpPr/>
          <p:nvPr/>
        </p:nvGrpSpPr>
        <p:grpSpPr>
          <a:xfrm>
            <a:off x="9801248" y="4930461"/>
            <a:ext cx="3949046" cy="1139148"/>
            <a:chOff x="4121477" y="4942038"/>
            <a:chExt cx="3949046" cy="1139148"/>
          </a:xfrm>
          <a:effectLst/>
        </p:grpSpPr>
        <p:sp>
          <p:nvSpPr>
            <p:cNvPr id="5" name="Rectangle: Rounded Corners 4">
              <a:extLst>
                <a:ext uri="{FF2B5EF4-FFF2-40B4-BE49-F238E27FC236}">
                  <a16:creationId xmlns:a16="http://schemas.microsoft.com/office/drawing/2014/main" id="{3B616E71-D2B5-9BD9-DFBA-FD29E9896FC0}"/>
                </a:ext>
              </a:extLst>
            </p:cNvPr>
            <p:cNvSpPr/>
            <p:nvPr/>
          </p:nvSpPr>
          <p:spPr>
            <a:xfrm>
              <a:off x="4121477" y="4942038"/>
              <a:ext cx="3949046" cy="1139148"/>
            </a:xfrm>
            <a:prstGeom prst="roundRect">
              <a:avLst>
                <a:gd name="adj" fmla="val 50000"/>
              </a:avLst>
            </a:prstGeom>
            <a:solidFill>
              <a:srgbClr val="FCF8F9"/>
            </a:solidFill>
            <a:ln>
              <a:noFill/>
            </a:ln>
            <a:effectLst>
              <a:outerShdw blurRad="635000" dist="431800" dir="7620000" algn="tr" rotWithShape="0">
                <a:srgbClr val="E43B82">
                  <a:alpha val="24000"/>
                </a:srgb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ct val="80000"/>
                </a:lnSpc>
              </a:pPr>
              <a:r>
                <a:rPr lang="en-US" sz="2400" b="1" dirty="0">
                  <a:solidFill>
                    <a:schemeClr val="accent2">
                      <a:lumMod val="40000"/>
                      <a:lumOff val="60000"/>
                    </a:schemeClr>
                  </a:solidFill>
                </a:rPr>
                <a:t>Data cleaning</a:t>
              </a:r>
            </a:p>
          </p:txBody>
        </p:sp>
        <p:cxnSp>
          <p:nvCxnSpPr>
            <p:cNvPr id="6" name="Straight Connector 5">
              <a:extLst>
                <a:ext uri="{FF2B5EF4-FFF2-40B4-BE49-F238E27FC236}">
                  <a16:creationId xmlns:a16="http://schemas.microsoft.com/office/drawing/2014/main" id="{1C147771-CF52-E3A5-615B-7F606E2E4E18}"/>
                </a:ext>
              </a:extLst>
            </p:cNvPr>
            <p:cNvCxnSpPr/>
            <p:nvPr/>
          </p:nvCxnSpPr>
          <p:spPr>
            <a:xfrm>
              <a:off x="4953964" y="5245394"/>
              <a:ext cx="0" cy="532436"/>
            </a:xfrm>
            <a:prstGeom prst="line">
              <a:avLst/>
            </a:prstGeom>
            <a:solidFill>
              <a:srgbClr val="FCF8F9"/>
            </a:solidFill>
            <a:ln>
              <a:solidFill>
                <a:srgbClr val="E43B82"/>
              </a:solidFill>
            </a:ln>
            <a:effectLst>
              <a:outerShdw blurRad="635000" dist="431800" dir="7620000" algn="tr" rotWithShape="0">
                <a:srgbClr val="E43B82">
                  <a:alpha val="24000"/>
                </a:srgb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</p:spTree>
    <p:extLst>
      <p:ext uri="{BB962C8B-B14F-4D97-AF65-F5344CB8AC3E}">
        <p14:creationId xmlns:p14="http://schemas.microsoft.com/office/powerpoint/2010/main" val="91814129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8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 animBg="1"/>
      <p:bldP spid="30" grpId="0" animBg="1"/>
      <p:bldP spid="31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" name="Group 36">
            <a:extLst>
              <a:ext uri="{FF2B5EF4-FFF2-40B4-BE49-F238E27FC236}">
                <a16:creationId xmlns:a16="http://schemas.microsoft.com/office/drawing/2014/main" id="{6D2D287E-935E-9119-A813-1973DC2E2B21}"/>
              </a:ext>
            </a:extLst>
          </p:cNvPr>
          <p:cNvGrpSpPr/>
          <p:nvPr/>
        </p:nvGrpSpPr>
        <p:grpSpPr>
          <a:xfrm>
            <a:off x="-8748772" y="2199190"/>
            <a:ext cx="5138668" cy="735170"/>
            <a:chOff x="3529667" y="2199190"/>
            <a:chExt cx="5138668" cy="735170"/>
          </a:xfrm>
        </p:grpSpPr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52F9655F-C212-6C22-E8F4-E318E9D9EC8F}"/>
                </a:ext>
              </a:extLst>
            </p:cNvPr>
            <p:cNvSpPr/>
            <p:nvPr/>
          </p:nvSpPr>
          <p:spPr>
            <a:xfrm>
              <a:off x="3529667" y="2210766"/>
              <a:ext cx="2558617" cy="723594"/>
            </a:xfrm>
            <a:custGeom>
              <a:avLst/>
              <a:gdLst>
                <a:gd name="connsiteX0" fmla="*/ 2558617 w 2558617"/>
                <a:gd name="connsiteY0" fmla="*/ 0 h 902825"/>
                <a:gd name="connsiteX1" fmla="*/ 1829411 w 2558617"/>
                <a:gd name="connsiteY1" fmla="*/ 486136 h 902825"/>
                <a:gd name="connsiteX2" fmla="*/ 278404 w 2558617"/>
                <a:gd name="connsiteY2" fmla="*/ 462987 h 902825"/>
                <a:gd name="connsiteX3" fmla="*/ 611 w 2558617"/>
                <a:gd name="connsiteY3" fmla="*/ 902825 h 902825"/>
                <a:gd name="connsiteX4" fmla="*/ 611 w 2558617"/>
                <a:gd name="connsiteY4" fmla="*/ 902825 h 902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58617" h="902825">
                  <a:moveTo>
                    <a:pt x="2558617" y="0"/>
                  </a:moveTo>
                  <a:cubicBezTo>
                    <a:pt x="2384031" y="204486"/>
                    <a:pt x="2209446" y="408972"/>
                    <a:pt x="1829411" y="486136"/>
                  </a:cubicBezTo>
                  <a:cubicBezTo>
                    <a:pt x="1449376" y="563300"/>
                    <a:pt x="583204" y="393539"/>
                    <a:pt x="278404" y="462987"/>
                  </a:cubicBezTo>
                  <a:cubicBezTo>
                    <a:pt x="-26396" y="532435"/>
                    <a:pt x="611" y="902825"/>
                    <a:pt x="611" y="902825"/>
                  </a:cubicBezTo>
                  <a:lnTo>
                    <a:pt x="611" y="902825"/>
                  </a:lnTo>
                </a:path>
              </a:pathLst>
            </a:custGeom>
            <a:noFill/>
            <a:ln>
              <a:solidFill>
                <a:srgbClr val="E43B82"/>
              </a:solidFill>
              <a:tailEnd type="stealth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23950707-4A13-F945-A8F8-FB4795BC03B6}"/>
                </a:ext>
              </a:extLst>
            </p:cNvPr>
            <p:cNvSpPr/>
            <p:nvPr/>
          </p:nvSpPr>
          <p:spPr>
            <a:xfrm flipH="1">
              <a:off x="6109718" y="2199190"/>
              <a:ext cx="2558617" cy="723594"/>
            </a:xfrm>
            <a:custGeom>
              <a:avLst/>
              <a:gdLst>
                <a:gd name="connsiteX0" fmla="*/ 2558617 w 2558617"/>
                <a:gd name="connsiteY0" fmla="*/ 0 h 902825"/>
                <a:gd name="connsiteX1" fmla="*/ 1829411 w 2558617"/>
                <a:gd name="connsiteY1" fmla="*/ 486136 h 902825"/>
                <a:gd name="connsiteX2" fmla="*/ 278404 w 2558617"/>
                <a:gd name="connsiteY2" fmla="*/ 462987 h 902825"/>
                <a:gd name="connsiteX3" fmla="*/ 611 w 2558617"/>
                <a:gd name="connsiteY3" fmla="*/ 902825 h 902825"/>
                <a:gd name="connsiteX4" fmla="*/ 611 w 2558617"/>
                <a:gd name="connsiteY4" fmla="*/ 902825 h 902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58617" h="902825">
                  <a:moveTo>
                    <a:pt x="2558617" y="0"/>
                  </a:moveTo>
                  <a:cubicBezTo>
                    <a:pt x="2384031" y="204486"/>
                    <a:pt x="2209446" y="408972"/>
                    <a:pt x="1829411" y="486136"/>
                  </a:cubicBezTo>
                  <a:cubicBezTo>
                    <a:pt x="1449376" y="563300"/>
                    <a:pt x="583204" y="393539"/>
                    <a:pt x="278404" y="462987"/>
                  </a:cubicBezTo>
                  <a:cubicBezTo>
                    <a:pt x="-26396" y="532435"/>
                    <a:pt x="611" y="902825"/>
                    <a:pt x="611" y="902825"/>
                  </a:cubicBezTo>
                  <a:lnTo>
                    <a:pt x="611" y="902825"/>
                  </a:lnTo>
                </a:path>
              </a:pathLst>
            </a:custGeom>
            <a:noFill/>
            <a:ln>
              <a:solidFill>
                <a:srgbClr val="E43B82"/>
              </a:solidFill>
              <a:tailEnd type="stealth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8071CA5A-486B-EB68-32AF-990941349BF4}"/>
                </a:ext>
              </a:extLst>
            </p:cNvPr>
            <p:cNvCxnSpPr>
              <a:cxnSpLocks/>
              <a:stCxn id="33" idx="0"/>
            </p:cNvCxnSpPr>
            <p:nvPr/>
          </p:nvCxnSpPr>
          <p:spPr>
            <a:xfrm>
              <a:off x="6109718" y="2199190"/>
              <a:ext cx="1" cy="694481"/>
            </a:xfrm>
            <a:prstGeom prst="line">
              <a:avLst/>
            </a:prstGeom>
            <a:ln>
              <a:solidFill>
                <a:srgbClr val="E43B82"/>
              </a:solidFill>
              <a:tailEnd type="stealt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43E28DDF-65BD-B70C-5D08-B83E92D421DA}"/>
              </a:ext>
            </a:extLst>
          </p:cNvPr>
          <p:cNvGrpSpPr/>
          <p:nvPr/>
        </p:nvGrpSpPr>
        <p:grpSpPr>
          <a:xfrm>
            <a:off x="-8156962" y="4942038"/>
            <a:ext cx="3949046" cy="1139148"/>
            <a:chOff x="4121477" y="4942038"/>
            <a:chExt cx="3949046" cy="1139148"/>
          </a:xfrm>
        </p:grpSpPr>
        <p:sp>
          <p:nvSpPr>
            <p:cNvPr id="4" name="Rectangle: Rounded Corners 3">
              <a:extLst>
                <a:ext uri="{FF2B5EF4-FFF2-40B4-BE49-F238E27FC236}">
                  <a16:creationId xmlns:a16="http://schemas.microsoft.com/office/drawing/2014/main" id="{E2EE1E3E-8326-545D-1011-A72C86428C0B}"/>
                </a:ext>
              </a:extLst>
            </p:cNvPr>
            <p:cNvSpPr/>
            <p:nvPr/>
          </p:nvSpPr>
          <p:spPr>
            <a:xfrm>
              <a:off x="4121477" y="4942038"/>
              <a:ext cx="3949046" cy="1139148"/>
            </a:xfrm>
            <a:prstGeom prst="roundRect">
              <a:avLst>
                <a:gd name="adj" fmla="val 50000"/>
              </a:avLst>
            </a:prstGeom>
            <a:solidFill>
              <a:srgbClr val="FCF8F9"/>
            </a:solidFill>
            <a:ln>
              <a:noFill/>
            </a:ln>
            <a:effectLst>
              <a:outerShdw blurRad="635000" dist="431800" dir="7620000" algn="tr" rotWithShape="0">
                <a:srgbClr val="E43B82">
                  <a:alpha val="24000"/>
                </a:srgb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ct val="80000"/>
                </a:lnSpc>
              </a:pPr>
              <a:r>
                <a:rPr lang="en-US" sz="2400" b="1" dirty="0">
                  <a:solidFill>
                    <a:schemeClr val="tx1"/>
                  </a:solidFill>
                </a:rPr>
                <a:t>Data examination</a:t>
              </a:r>
            </a:p>
          </p:txBody>
        </p:sp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B4FB309C-E8D3-6A39-0A15-9B22A347A207}"/>
                </a:ext>
              </a:extLst>
            </p:cNvPr>
            <p:cNvCxnSpPr/>
            <p:nvPr/>
          </p:nvCxnSpPr>
          <p:spPr>
            <a:xfrm>
              <a:off x="4780344" y="5245394"/>
              <a:ext cx="0" cy="532436"/>
            </a:xfrm>
            <a:prstGeom prst="line">
              <a:avLst/>
            </a:prstGeom>
            <a:ln>
              <a:solidFill>
                <a:srgbClr val="E43B8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095E3DE6-7216-9184-A937-9B6BA04EFC52}"/>
              </a:ext>
            </a:extLst>
          </p:cNvPr>
          <p:cNvGrpSpPr/>
          <p:nvPr/>
        </p:nvGrpSpPr>
        <p:grpSpPr>
          <a:xfrm>
            <a:off x="4121477" y="4942038"/>
            <a:ext cx="3949046" cy="1139148"/>
            <a:chOff x="4121477" y="4942038"/>
            <a:chExt cx="3949046" cy="1139148"/>
          </a:xfrm>
          <a:effectLst/>
        </p:grpSpPr>
        <p:sp>
          <p:nvSpPr>
            <p:cNvPr id="10" name="Rectangle: Rounded Corners 9">
              <a:extLst>
                <a:ext uri="{FF2B5EF4-FFF2-40B4-BE49-F238E27FC236}">
                  <a16:creationId xmlns:a16="http://schemas.microsoft.com/office/drawing/2014/main" id="{6DC1547C-3074-66F7-D3FB-433B8239D3D1}"/>
                </a:ext>
              </a:extLst>
            </p:cNvPr>
            <p:cNvSpPr/>
            <p:nvPr/>
          </p:nvSpPr>
          <p:spPr>
            <a:xfrm>
              <a:off x="4121477" y="4942038"/>
              <a:ext cx="3949046" cy="1139148"/>
            </a:xfrm>
            <a:prstGeom prst="roundRect">
              <a:avLst>
                <a:gd name="adj" fmla="val 50000"/>
              </a:avLst>
            </a:prstGeom>
            <a:solidFill>
              <a:srgbClr val="FCF8F9"/>
            </a:solidFill>
            <a:ln>
              <a:noFill/>
            </a:ln>
            <a:effectLst>
              <a:outerShdw blurRad="635000" dist="431800" dir="7620000" algn="tr" rotWithShape="0">
                <a:srgbClr val="E43B82">
                  <a:alpha val="24000"/>
                </a:srgb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ct val="80000"/>
                </a:lnSpc>
              </a:pPr>
              <a:r>
                <a:rPr lang="en-US" sz="2400" b="1" dirty="0">
                  <a:solidFill>
                    <a:schemeClr val="tx1"/>
                  </a:solidFill>
                </a:rPr>
                <a:t>Data cleaning</a:t>
              </a:r>
            </a:p>
          </p:txBody>
        </p: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0E9C42DA-9C23-CBF5-73D9-A08A477C693C}"/>
                </a:ext>
              </a:extLst>
            </p:cNvPr>
            <p:cNvCxnSpPr/>
            <p:nvPr/>
          </p:nvCxnSpPr>
          <p:spPr>
            <a:xfrm>
              <a:off x="4953964" y="5245394"/>
              <a:ext cx="0" cy="532436"/>
            </a:xfrm>
            <a:prstGeom prst="line">
              <a:avLst/>
            </a:prstGeom>
            <a:solidFill>
              <a:srgbClr val="FCF8F9"/>
            </a:solidFill>
            <a:ln>
              <a:solidFill>
                <a:srgbClr val="E43B82"/>
              </a:solidFill>
            </a:ln>
            <a:effectLst>
              <a:outerShdw blurRad="635000" dist="431800" dir="7620000" algn="tr" rotWithShape="0">
                <a:srgbClr val="E43B82">
                  <a:alpha val="24000"/>
                </a:srgb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6BD9CF30-5C41-7293-3289-BD815B18A4CD}"/>
              </a:ext>
            </a:extLst>
          </p:cNvPr>
          <p:cNvCxnSpPr/>
          <p:nvPr/>
        </p:nvCxnSpPr>
        <p:spPr>
          <a:xfrm>
            <a:off x="2122604" y="4282633"/>
            <a:ext cx="8021256" cy="0"/>
          </a:xfrm>
          <a:prstGeom prst="line">
            <a:avLst/>
          </a:prstGeom>
          <a:ln>
            <a:solidFill>
              <a:srgbClr val="E43B82">
                <a:alpha val="51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8" name="Group 17">
            <a:extLst>
              <a:ext uri="{FF2B5EF4-FFF2-40B4-BE49-F238E27FC236}">
                <a16:creationId xmlns:a16="http://schemas.microsoft.com/office/drawing/2014/main" id="{CBE4F872-5566-8443-B8A7-5F8CD1A22094}"/>
              </a:ext>
            </a:extLst>
          </p:cNvPr>
          <p:cNvGrpSpPr/>
          <p:nvPr/>
        </p:nvGrpSpPr>
        <p:grpSpPr>
          <a:xfrm>
            <a:off x="-11942773" y="1342663"/>
            <a:ext cx="3136738" cy="879676"/>
            <a:chOff x="335666" y="1342663"/>
            <a:chExt cx="3136738" cy="879676"/>
          </a:xfrm>
          <a:effectLst>
            <a:outerShdw blurRad="304800" sx="102000" sy="102000" algn="ctr" rotWithShape="0">
              <a:srgbClr val="E43B82">
                <a:alpha val="16000"/>
              </a:srgbClr>
            </a:outerShdw>
          </a:effectLst>
        </p:grpSpPr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3315E23E-65B2-7469-2F6C-C98FDDE67062}"/>
                </a:ext>
              </a:extLst>
            </p:cNvPr>
            <p:cNvSpPr/>
            <p:nvPr/>
          </p:nvSpPr>
          <p:spPr>
            <a:xfrm>
              <a:off x="335666" y="1342663"/>
              <a:ext cx="810228" cy="879676"/>
            </a:xfrm>
            <a:prstGeom prst="rect">
              <a:avLst/>
            </a:prstGeom>
            <a:solidFill>
              <a:srgbClr val="E43B8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4400" b="1" dirty="0"/>
                <a:t>33</a:t>
              </a:r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0DF18CB4-9F3C-7471-AB47-DB3902251B34}"/>
                </a:ext>
              </a:extLst>
            </p:cNvPr>
            <p:cNvSpPr/>
            <p:nvPr/>
          </p:nvSpPr>
          <p:spPr>
            <a:xfrm>
              <a:off x="1145893" y="1342663"/>
              <a:ext cx="2326511" cy="87967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Number of Columns</a:t>
              </a:r>
            </a:p>
          </p:txBody>
        </p: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9AA10268-279D-A029-E6FC-EDEDE04D1FF7}"/>
              </a:ext>
            </a:extLst>
          </p:cNvPr>
          <p:cNvGrpSpPr/>
          <p:nvPr/>
        </p:nvGrpSpPr>
        <p:grpSpPr>
          <a:xfrm>
            <a:off x="-7750808" y="1342663"/>
            <a:ext cx="3136738" cy="879676"/>
            <a:chOff x="335666" y="1342663"/>
            <a:chExt cx="3136738" cy="879676"/>
          </a:xfrm>
          <a:effectLst>
            <a:outerShdw blurRad="304800" sx="102000" sy="102000" algn="ctr" rotWithShape="0">
              <a:srgbClr val="E43B82">
                <a:alpha val="16000"/>
              </a:srgbClr>
            </a:outerShdw>
          </a:effectLst>
        </p:grpSpPr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A14889D7-07BA-1E00-8E49-5E542B1AECCC}"/>
                </a:ext>
              </a:extLst>
            </p:cNvPr>
            <p:cNvSpPr/>
            <p:nvPr/>
          </p:nvSpPr>
          <p:spPr>
            <a:xfrm>
              <a:off x="335666" y="1342663"/>
              <a:ext cx="810228" cy="879676"/>
            </a:xfrm>
            <a:prstGeom prst="rect">
              <a:avLst/>
            </a:prstGeom>
            <a:solidFill>
              <a:srgbClr val="E43B8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4400" b="1" dirty="0"/>
                <a:t>3</a:t>
              </a:r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3B0AB609-2AB4-0662-E62B-A3A9F0528DD8}"/>
                </a:ext>
              </a:extLst>
            </p:cNvPr>
            <p:cNvSpPr/>
            <p:nvPr/>
          </p:nvSpPr>
          <p:spPr>
            <a:xfrm>
              <a:off x="1145893" y="1342663"/>
              <a:ext cx="2326511" cy="87967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Column Categories</a:t>
              </a:r>
            </a:p>
          </p:txBody>
        </p:sp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42531A2B-F13D-CC13-F32E-72F5BD515E95}"/>
              </a:ext>
            </a:extLst>
          </p:cNvPr>
          <p:cNvGrpSpPr/>
          <p:nvPr/>
        </p:nvGrpSpPr>
        <p:grpSpPr>
          <a:xfrm>
            <a:off x="-3769117" y="1342663"/>
            <a:ext cx="3136738" cy="879676"/>
            <a:chOff x="335666" y="1342663"/>
            <a:chExt cx="3136738" cy="879676"/>
          </a:xfrm>
          <a:effectLst>
            <a:outerShdw blurRad="304800" sx="102000" sy="102000" algn="ctr" rotWithShape="0">
              <a:srgbClr val="E43B82">
                <a:alpha val="16000"/>
              </a:srgbClr>
            </a:outerShdw>
          </a:effectLst>
        </p:grpSpPr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EDC3CC19-FC7C-EEA6-6CF5-BD6EF4BB3FCC}"/>
                </a:ext>
              </a:extLst>
            </p:cNvPr>
            <p:cNvSpPr/>
            <p:nvPr/>
          </p:nvSpPr>
          <p:spPr>
            <a:xfrm>
              <a:off x="335666" y="1342663"/>
              <a:ext cx="810228" cy="879676"/>
            </a:xfrm>
            <a:prstGeom prst="rect">
              <a:avLst/>
            </a:prstGeom>
            <a:solidFill>
              <a:srgbClr val="E43B8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4400" b="1" dirty="0"/>
                <a:t>10</a:t>
              </a:r>
            </a:p>
          </p:txBody>
        </p:sp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63C445B5-31A3-EAF1-7577-30E30A3BF18A}"/>
                </a:ext>
              </a:extLst>
            </p:cNvPr>
            <p:cNvSpPr/>
            <p:nvPr/>
          </p:nvSpPr>
          <p:spPr>
            <a:xfrm>
              <a:off x="1145893" y="1342663"/>
              <a:ext cx="2326511" cy="87967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No. features each</a:t>
              </a:r>
            </a:p>
          </p:txBody>
        </p:sp>
      </p:grpSp>
      <p:sp>
        <p:nvSpPr>
          <p:cNvPr id="29" name="Rectangle: Rounded Corners 28">
            <a:extLst>
              <a:ext uri="{FF2B5EF4-FFF2-40B4-BE49-F238E27FC236}">
                <a16:creationId xmlns:a16="http://schemas.microsoft.com/office/drawing/2014/main" id="{132D1C97-7929-A79D-B077-A933CBA8E96F}"/>
              </a:ext>
            </a:extLst>
          </p:cNvPr>
          <p:cNvSpPr/>
          <p:nvPr/>
        </p:nvSpPr>
        <p:spPr>
          <a:xfrm>
            <a:off x="-9509271" y="3084486"/>
            <a:ext cx="1574157" cy="497702"/>
          </a:xfrm>
          <a:prstGeom prst="roundRect">
            <a:avLst>
              <a:gd name="adj" fmla="val 50000"/>
            </a:avLst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Mean</a:t>
            </a:r>
          </a:p>
        </p:txBody>
      </p:sp>
      <p:sp>
        <p:nvSpPr>
          <p:cNvPr id="30" name="Rectangle: Rounded Corners 29">
            <a:extLst>
              <a:ext uri="{FF2B5EF4-FFF2-40B4-BE49-F238E27FC236}">
                <a16:creationId xmlns:a16="http://schemas.microsoft.com/office/drawing/2014/main" id="{84BBF1D1-1A23-93A5-3FF9-D1D204B83E5E}"/>
              </a:ext>
            </a:extLst>
          </p:cNvPr>
          <p:cNvSpPr/>
          <p:nvPr/>
        </p:nvSpPr>
        <p:spPr>
          <a:xfrm>
            <a:off x="-6969518" y="3084486"/>
            <a:ext cx="1574157" cy="497702"/>
          </a:xfrm>
          <a:prstGeom prst="roundRect">
            <a:avLst>
              <a:gd name="adj" fmla="val 50000"/>
            </a:avLst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Std. Error</a:t>
            </a:r>
          </a:p>
        </p:txBody>
      </p:sp>
      <p:sp>
        <p:nvSpPr>
          <p:cNvPr id="31" name="Rectangle: Rounded Corners 30">
            <a:extLst>
              <a:ext uri="{FF2B5EF4-FFF2-40B4-BE49-F238E27FC236}">
                <a16:creationId xmlns:a16="http://schemas.microsoft.com/office/drawing/2014/main" id="{08057813-5E58-4A79-E90F-C72758C2EC83}"/>
              </a:ext>
            </a:extLst>
          </p:cNvPr>
          <p:cNvSpPr/>
          <p:nvPr/>
        </p:nvSpPr>
        <p:spPr>
          <a:xfrm>
            <a:off x="-4429765" y="3084486"/>
            <a:ext cx="1574157" cy="497702"/>
          </a:xfrm>
          <a:prstGeom prst="roundRect">
            <a:avLst>
              <a:gd name="adj" fmla="val 50000"/>
            </a:avLst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Worst Values</a:t>
            </a:r>
          </a:p>
        </p:txBody>
      </p:sp>
      <p:graphicFrame>
        <p:nvGraphicFramePr>
          <p:cNvPr id="3" name="Diagram 2">
            <a:extLst>
              <a:ext uri="{FF2B5EF4-FFF2-40B4-BE49-F238E27FC236}">
                <a16:creationId xmlns:a16="http://schemas.microsoft.com/office/drawing/2014/main" id="{3E6C6F09-986C-C708-696F-3F0317A5209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189516919"/>
              </p:ext>
            </p:extLst>
          </p:nvPr>
        </p:nvGraphicFramePr>
        <p:xfrm>
          <a:off x="1246632" y="744815"/>
          <a:ext cx="9698736" cy="343294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00431705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8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F02CCD4C-14BA-7DE7-31D8-6901EF6E44F6}"/>
              </a:ext>
            </a:extLst>
          </p:cNvPr>
          <p:cNvSpPr/>
          <p:nvPr/>
        </p:nvSpPr>
        <p:spPr>
          <a:xfrm>
            <a:off x="1994936" y="3492985"/>
            <a:ext cx="751330" cy="2757598"/>
          </a:xfrm>
          <a:prstGeom prst="roundRect">
            <a:avLst>
              <a:gd name="adj" fmla="val 32282"/>
            </a:avLst>
          </a:prstGeom>
          <a:solidFill>
            <a:srgbClr val="E43B82">
              <a:alpha val="35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 anchorCtr="0"/>
          <a:lstStyle/>
          <a:p>
            <a:pPr algn="ctr"/>
            <a:endParaRPr lang="en-US" dirty="0"/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3E064476-1440-8230-1C6E-22ECA344AD57}"/>
              </a:ext>
            </a:extLst>
          </p:cNvPr>
          <p:cNvSpPr/>
          <p:nvPr/>
        </p:nvSpPr>
        <p:spPr>
          <a:xfrm>
            <a:off x="2926046" y="4664020"/>
            <a:ext cx="751330" cy="1586563"/>
          </a:xfrm>
          <a:prstGeom prst="roundRect">
            <a:avLst>
              <a:gd name="adj" fmla="val 26119"/>
            </a:avLst>
          </a:prstGeom>
          <a:solidFill>
            <a:srgbClr val="E43B82">
              <a:alpha val="35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4DF8DEC0-B4C7-8ADF-CA24-174B49576AD7}"/>
              </a:ext>
            </a:extLst>
          </p:cNvPr>
          <p:cNvSpPr/>
          <p:nvPr/>
        </p:nvSpPr>
        <p:spPr>
          <a:xfrm>
            <a:off x="3831221" y="3455209"/>
            <a:ext cx="751330" cy="2795374"/>
          </a:xfrm>
          <a:prstGeom prst="roundRect">
            <a:avLst>
              <a:gd name="adj" fmla="val 30741"/>
            </a:avLst>
          </a:prstGeom>
          <a:solidFill>
            <a:srgbClr val="E43B82">
              <a:alpha val="35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1" name="Rectangle: Rounded Corners 20">
            <a:extLst>
              <a:ext uri="{FF2B5EF4-FFF2-40B4-BE49-F238E27FC236}">
                <a16:creationId xmlns:a16="http://schemas.microsoft.com/office/drawing/2014/main" id="{DCDF3A4C-FCFB-D7B8-E298-9C13DD3702F6}"/>
              </a:ext>
            </a:extLst>
          </p:cNvPr>
          <p:cNvSpPr/>
          <p:nvPr/>
        </p:nvSpPr>
        <p:spPr>
          <a:xfrm>
            <a:off x="4736396" y="3568535"/>
            <a:ext cx="751330" cy="2682048"/>
          </a:xfrm>
          <a:prstGeom prst="roundRect">
            <a:avLst>
              <a:gd name="adj" fmla="val 30741"/>
            </a:avLst>
          </a:prstGeom>
          <a:solidFill>
            <a:srgbClr val="E43B82">
              <a:alpha val="35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2" name="Rectangle: Rounded Corners 21">
            <a:extLst>
              <a:ext uri="{FF2B5EF4-FFF2-40B4-BE49-F238E27FC236}">
                <a16:creationId xmlns:a16="http://schemas.microsoft.com/office/drawing/2014/main" id="{EEB65C77-8606-C067-943B-CFACA2899197}"/>
              </a:ext>
            </a:extLst>
          </p:cNvPr>
          <p:cNvSpPr/>
          <p:nvPr/>
        </p:nvSpPr>
        <p:spPr>
          <a:xfrm>
            <a:off x="5632264" y="4890671"/>
            <a:ext cx="751330" cy="1359912"/>
          </a:xfrm>
          <a:prstGeom prst="roundRect">
            <a:avLst>
              <a:gd name="adj" fmla="val 31275"/>
            </a:avLst>
          </a:prstGeom>
          <a:solidFill>
            <a:srgbClr val="E43B82">
              <a:alpha val="35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1055AEA8-3E8F-2D93-3E2A-033E3885A200}"/>
              </a:ext>
            </a:extLst>
          </p:cNvPr>
          <p:cNvSpPr/>
          <p:nvPr/>
        </p:nvSpPr>
        <p:spPr>
          <a:xfrm>
            <a:off x="6546745" y="3984064"/>
            <a:ext cx="751330" cy="2266519"/>
          </a:xfrm>
          <a:prstGeom prst="roundRect">
            <a:avLst>
              <a:gd name="adj" fmla="val 23038"/>
            </a:avLst>
          </a:prstGeom>
          <a:solidFill>
            <a:srgbClr val="E43B82">
              <a:alpha val="35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4" name="Rectangle: Rounded Corners 23">
            <a:extLst>
              <a:ext uri="{FF2B5EF4-FFF2-40B4-BE49-F238E27FC236}">
                <a16:creationId xmlns:a16="http://schemas.microsoft.com/office/drawing/2014/main" id="{80E4121F-7DC1-10ED-158E-44F5A0549746}"/>
              </a:ext>
            </a:extLst>
          </p:cNvPr>
          <p:cNvSpPr/>
          <p:nvPr/>
        </p:nvSpPr>
        <p:spPr>
          <a:xfrm>
            <a:off x="7451920" y="3606311"/>
            <a:ext cx="751330" cy="2644272"/>
          </a:xfrm>
          <a:prstGeom prst="roundRect">
            <a:avLst>
              <a:gd name="adj" fmla="val 29200"/>
            </a:avLst>
          </a:prstGeom>
          <a:solidFill>
            <a:srgbClr val="E43B82">
              <a:alpha val="35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4" name="Rectangle: Rounded Corners 43">
            <a:extLst>
              <a:ext uri="{FF2B5EF4-FFF2-40B4-BE49-F238E27FC236}">
                <a16:creationId xmlns:a16="http://schemas.microsoft.com/office/drawing/2014/main" id="{969E9F73-3A17-1F93-D5BE-1EFED685687F}"/>
              </a:ext>
            </a:extLst>
          </p:cNvPr>
          <p:cNvSpPr/>
          <p:nvPr/>
        </p:nvSpPr>
        <p:spPr>
          <a:xfrm>
            <a:off x="8357095" y="3304108"/>
            <a:ext cx="751330" cy="2946475"/>
          </a:xfrm>
          <a:prstGeom prst="roundRect">
            <a:avLst>
              <a:gd name="adj" fmla="val 32282"/>
            </a:avLst>
          </a:prstGeom>
          <a:solidFill>
            <a:srgbClr val="E43B8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5" name="Rectangle: Rounded Corners 44">
            <a:extLst>
              <a:ext uri="{FF2B5EF4-FFF2-40B4-BE49-F238E27FC236}">
                <a16:creationId xmlns:a16="http://schemas.microsoft.com/office/drawing/2014/main" id="{C667E021-581A-3D9A-4FAA-2E2DBFEF3CD0}"/>
              </a:ext>
            </a:extLst>
          </p:cNvPr>
          <p:cNvSpPr/>
          <p:nvPr/>
        </p:nvSpPr>
        <p:spPr>
          <a:xfrm>
            <a:off x="9262270" y="5003997"/>
            <a:ext cx="751330" cy="1246586"/>
          </a:xfrm>
          <a:prstGeom prst="roundRect">
            <a:avLst>
              <a:gd name="adj" fmla="val 26119"/>
            </a:avLst>
          </a:prstGeom>
          <a:solidFill>
            <a:srgbClr val="E43B82">
              <a:alpha val="35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6" name="Rectangle: Rounded Corners 45">
            <a:extLst>
              <a:ext uri="{FF2B5EF4-FFF2-40B4-BE49-F238E27FC236}">
                <a16:creationId xmlns:a16="http://schemas.microsoft.com/office/drawing/2014/main" id="{E06F4D0E-7C00-523E-1FEA-4B93F194AC16}"/>
              </a:ext>
            </a:extLst>
          </p:cNvPr>
          <p:cNvSpPr/>
          <p:nvPr/>
        </p:nvSpPr>
        <p:spPr>
          <a:xfrm>
            <a:off x="10167445" y="6212808"/>
            <a:ext cx="751330" cy="37775"/>
          </a:xfrm>
          <a:prstGeom prst="roundRect">
            <a:avLst>
              <a:gd name="adj" fmla="val 16876"/>
            </a:avLst>
          </a:prstGeom>
          <a:solidFill>
            <a:srgbClr val="E43B82">
              <a:alpha val="35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52" name="Straight Connector 51">
            <a:extLst>
              <a:ext uri="{FF2B5EF4-FFF2-40B4-BE49-F238E27FC236}">
                <a16:creationId xmlns:a16="http://schemas.microsoft.com/office/drawing/2014/main" id="{B55AC3F5-32CA-14C0-44E2-98A6B25486E8}"/>
              </a:ext>
            </a:extLst>
          </p:cNvPr>
          <p:cNvCxnSpPr>
            <a:cxnSpLocks/>
          </p:cNvCxnSpPr>
          <p:nvPr/>
        </p:nvCxnSpPr>
        <p:spPr>
          <a:xfrm>
            <a:off x="1261949" y="11419916"/>
            <a:ext cx="9663239" cy="0"/>
          </a:xfrm>
          <a:prstGeom prst="line">
            <a:avLst/>
          </a:prstGeom>
          <a:ln w="15875" cap="rnd">
            <a:solidFill>
              <a:srgbClr val="E43B82">
                <a:alpha val="63000"/>
              </a:srgbClr>
            </a:solidFill>
            <a:prstDash val="dash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TextBox 55">
            <a:extLst>
              <a:ext uri="{FF2B5EF4-FFF2-40B4-BE49-F238E27FC236}">
                <a16:creationId xmlns:a16="http://schemas.microsoft.com/office/drawing/2014/main" id="{9C674710-DDD1-8BA3-C159-5C3F223C02A5}"/>
              </a:ext>
            </a:extLst>
          </p:cNvPr>
          <p:cNvSpPr txBox="1"/>
          <p:nvPr/>
        </p:nvSpPr>
        <p:spPr>
          <a:xfrm>
            <a:off x="270811" y="607418"/>
            <a:ext cx="11650377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0" i="0" u="none" strike="noStrike" kern="1200" cap="none" spc="0" normalizeH="0" baseline="0" noProof="0" dirty="0">
                <a:ln>
                  <a:noFill/>
                </a:ln>
                <a:solidFill>
                  <a:srgbClr val="E43B82"/>
                </a:solidFill>
                <a:effectLst/>
                <a:uLnTx/>
                <a:uFillTx/>
                <a:latin typeface="Bahnschrift SemiBold SemiConden" panose="020B0502040204020203" pitchFamily="34" charset="0"/>
              </a:rPr>
              <a:t>Correlation Between</a:t>
            </a:r>
          </a:p>
          <a:p>
            <a:pPr marL="0" marR="0" lvl="0" indent="0" algn="ctr" defTabSz="914400" rtl="0" eaLnBrk="1" fontAlgn="auto" latinLnBrk="0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Bahnschrift SemiBold SemiConden" panose="020B0502040204020203" pitchFamily="34" charset="0"/>
              </a:rPr>
              <a:t>Diagnosis and Variables</a:t>
            </a:r>
            <a:endParaRPr kumimoji="0" lang="en-US" sz="9600" b="1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Bahnschrift SemiBold SemiConden" panose="020B0502040204020203" pitchFamily="34" charset="0"/>
            </a:endParaRPr>
          </a:p>
        </p:txBody>
      </p:sp>
      <p:cxnSp>
        <p:nvCxnSpPr>
          <p:cNvPr id="58" name="Straight Connector 57">
            <a:extLst>
              <a:ext uri="{FF2B5EF4-FFF2-40B4-BE49-F238E27FC236}">
                <a16:creationId xmlns:a16="http://schemas.microsoft.com/office/drawing/2014/main" id="{0E9F9FCC-7B5A-4A53-6A05-E53D0495EC75}"/>
              </a:ext>
            </a:extLst>
          </p:cNvPr>
          <p:cNvCxnSpPr/>
          <p:nvPr/>
        </p:nvCxnSpPr>
        <p:spPr>
          <a:xfrm>
            <a:off x="1378200" y="6262158"/>
            <a:ext cx="10010788" cy="0"/>
          </a:xfrm>
          <a:prstGeom prst="line">
            <a:avLst/>
          </a:prstGeom>
          <a:ln w="22225">
            <a:solidFill>
              <a:srgbClr val="E43B82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Straight Connector 59">
            <a:extLst>
              <a:ext uri="{FF2B5EF4-FFF2-40B4-BE49-F238E27FC236}">
                <a16:creationId xmlns:a16="http://schemas.microsoft.com/office/drawing/2014/main" id="{357460A8-09F1-BCEC-89BD-A5D60841B3D7}"/>
              </a:ext>
            </a:extLst>
          </p:cNvPr>
          <p:cNvCxnSpPr/>
          <p:nvPr/>
        </p:nvCxnSpPr>
        <p:spPr>
          <a:xfrm>
            <a:off x="1378200" y="2478276"/>
            <a:ext cx="10010788" cy="0"/>
          </a:xfrm>
          <a:prstGeom prst="line">
            <a:avLst/>
          </a:prstGeom>
          <a:ln w="22225">
            <a:solidFill>
              <a:srgbClr val="E43B82">
                <a:alpha val="78000"/>
              </a:srgb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Connector 62">
            <a:extLst>
              <a:ext uri="{FF2B5EF4-FFF2-40B4-BE49-F238E27FC236}">
                <a16:creationId xmlns:a16="http://schemas.microsoft.com/office/drawing/2014/main" id="{6830CEAB-B292-C0C9-EE3A-BA04CD771E07}"/>
              </a:ext>
            </a:extLst>
          </p:cNvPr>
          <p:cNvCxnSpPr/>
          <p:nvPr/>
        </p:nvCxnSpPr>
        <p:spPr>
          <a:xfrm>
            <a:off x="1378200" y="3439980"/>
            <a:ext cx="10010788" cy="0"/>
          </a:xfrm>
          <a:prstGeom prst="line">
            <a:avLst/>
          </a:prstGeom>
          <a:ln w="22225">
            <a:solidFill>
              <a:srgbClr val="E43B82">
                <a:alpha val="14000"/>
              </a:srgb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Straight Connector 64">
            <a:extLst>
              <a:ext uri="{FF2B5EF4-FFF2-40B4-BE49-F238E27FC236}">
                <a16:creationId xmlns:a16="http://schemas.microsoft.com/office/drawing/2014/main" id="{0B867977-7478-DB20-CD44-3BCD2FBDED51}"/>
              </a:ext>
            </a:extLst>
          </p:cNvPr>
          <p:cNvCxnSpPr/>
          <p:nvPr/>
        </p:nvCxnSpPr>
        <p:spPr>
          <a:xfrm>
            <a:off x="1378200" y="5288879"/>
            <a:ext cx="10010788" cy="0"/>
          </a:xfrm>
          <a:prstGeom prst="line">
            <a:avLst/>
          </a:prstGeom>
          <a:ln w="22225">
            <a:solidFill>
              <a:srgbClr val="E43B82">
                <a:alpha val="14000"/>
              </a:srgb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6" name="TextBox 65">
            <a:extLst>
              <a:ext uri="{FF2B5EF4-FFF2-40B4-BE49-F238E27FC236}">
                <a16:creationId xmlns:a16="http://schemas.microsoft.com/office/drawing/2014/main" id="{0BDB1934-0AD6-DDF8-5D93-5030285354B8}"/>
              </a:ext>
            </a:extLst>
          </p:cNvPr>
          <p:cNvSpPr txBox="1"/>
          <p:nvPr/>
        </p:nvSpPr>
        <p:spPr>
          <a:xfrm>
            <a:off x="2006332" y="6246352"/>
            <a:ext cx="67037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Radius</a:t>
            </a: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620E20DA-CE5D-A6BB-07E5-39597AFFD971}"/>
              </a:ext>
            </a:extLst>
          </p:cNvPr>
          <p:cNvSpPr txBox="1"/>
          <p:nvPr/>
        </p:nvSpPr>
        <p:spPr>
          <a:xfrm>
            <a:off x="2886270" y="6246352"/>
            <a:ext cx="72840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Texture</a:t>
            </a: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27AC43B4-32EF-ED92-827F-9C6CD1B7CC8E}"/>
              </a:ext>
            </a:extLst>
          </p:cNvPr>
          <p:cNvSpPr txBox="1"/>
          <p:nvPr/>
        </p:nvSpPr>
        <p:spPr>
          <a:xfrm>
            <a:off x="3704044" y="6246352"/>
            <a:ext cx="91076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Perimeter</a:t>
            </a: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EF315450-C6EC-6668-0C70-31ABE39E5D9D}"/>
              </a:ext>
            </a:extLst>
          </p:cNvPr>
          <p:cNvSpPr txBox="1"/>
          <p:nvPr/>
        </p:nvSpPr>
        <p:spPr>
          <a:xfrm>
            <a:off x="4805710" y="6246352"/>
            <a:ext cx="52533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Area</a:t>
            </a: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71260E02-3688-54F6-DC62-A66CF4017F54}"/>
              </a:ext>
            </a:extLst>
          </p:cNvPr>
          <p:cNvSpPr txBox="1"/>
          <p:nvPr/>
        </p:nvSpPr>
        <p:spPr>
          <a:xfrm>
            <a:off x="5600466" y="6246352"/>
            <a:ext cx="75373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Smooth</a:t>
            </a:r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A1E0991A-DF34-3C41-914E-AE415FD97232}"/>
              </a:ext>
            </a:extLst>
          </p:cNvPr>
          <p:cNvSpPr txBox="1"/>
          <p:nvPr/>
        </p:nvSpPr>
        <p:spPr>
          <a:xfrm>
            <a:off x="6468542" y="6246352"/>
            <a:ext cx="83548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Compact</a:t>
            </a:r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02D49307-F51C-3B74-49AD-3991657A85DC}"/>
              </a:ext>
            </a:extLst>
          </p:cNvPr>
          <p:cNvSpPr txBox="1"/>
          <p:nvPr/>
        </p:nvSpPr>
        <p:spPr>
          <a:xfrm>
            <a:off x="7377557" y="6246352"/>
            <a:ext cx="96007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Con Points</a:t>
            </a:r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DBD2E7F7-9F7F-D0FB-5E0E-F071BD6C19AC}"/>
              </a:ext>
            </a:extLst>
          </p:cNvPr>
          <p:cNvSpPr txBox="1"/>
          <p:nvPr/>
        </p:nvSpPr>
        <p:spPr>
          <a:xfrm>
            <a:off x="8303438" y="6246352"/>
            <a:ext cx="92621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Symmetry</a:t>
            </a:r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id="{808E1A74-78A1-A076-EFED-AF5885FACCAA}"/>
              </a:ext>
            </a:extLst>
          </p:cNvPr>
          <p:cNvSpPr txBox="1"/>
          <p:nvPr/>
        </p:nvSpPr>
        <p:spPr>
          <a:xfrm>
            <a:off x="9272407" y="6246352"/>
            <a:ext cx="80618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Frac dim</a:t>
            </a:r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FB87B8C6-A7F8-C95B-884E-6848008BB7FF}"/>
              </a:ext>
            </a:extLst>
          </p:cNvPr>
          <p:cNvSpPr txBox="1"/>
          <p:nvPr/>
        </p:nvSpPr>
        <p:spPr>
          <a:xfrm>
            <a:off x="844640" y="6061686"/>
            <a:ext cx="5393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0</a:t>
            </a:r>
            <a:r>
              <a:rPr lang="en-US" baseline="30000" dirty="0"/>
              <a:t>th</a:t>
            </a:r>
            <a:r>
              <a:rPr lang="en-US" dirty="0"/>
              <a:t> </a:t>
            </a:r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FF4068F9-ACD7-2DE0-1BC4-BDCF11BC96EC}"/>
              </a:ext>
            </a:extLst>
          </p:cNvPr>
          <p:cNvSpPr txBox="1"/>
          <p:nvPr/>
        </p:nvSpPr>
        <p:spPr>
          <a:xfrm>
            <a:off x="844640" y="2286483"/>
            <a:ext cx="7805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100</a:t>
            </a:r>
            <a:r>
              <a:rPr lang="en-US" baseline="30000" dirty="0"/>
              <a:t>th</a:t>
            </a:r>
            <a:r>
              <a:rPr lang="en-US" dirty="0"/>
              <a:t> </a:t>
            </a:r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0289FDC0-089A-A40B-1A9E-B5CF5C2A2052}"/>
              </a:ext>
            </a:extLst>
          </p:cNvPr>
          <p:cNvSpPr txBox="1"/>
          <p:nvPr/>
        </p:nvSpPr>
        <p:spPr>
          <a:xfrm>
            <a:off x="844639" y="3266890"/>
            <a:ext cx="7805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75</a:t>
            </a:r>
            <a:r>
              <a:rPr lang="en-US" baseline="30000" dirty="0"/>
              <a:t>th</a:t>
            </a:r>
            <a:r>
              <a:rPr lang="en-US" dirty="0"/>
              <a:t> </a:t>
            </a:r>
          </a:p>
        </p:txBody>
      </p:sp>
      <p:sp>
        <p:nvSpPr>
          <p:cNvPr id="79" name="TextBox 78">
            <a:extLst>
              <a:ext uri="{FF2B5EF4-FFF2-40B4-BE49-F238E27FC236}">
                <a16:creationId xmlns:a16="http://schemas.microsoft.com/office/drawing/2014/main" id="{5818EC35-BC47-80D2-BAF1-83CA1C457378}"/>
              </a:ext>
            </a:extLst>
          </p:cNvPr>
          <p:cNvSpPr txBox="1"/>
          <p:nvPr/>
        </p:nvSpPr>
        <p:spPr>
          <a:xfrm>
            <a:off x="844639" y="5081279"/>
            <a:ext cx="7805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25</a:t>
            </a:r>
            <a:r>
              <a:rPr lang="en-US" baseline="30000" dirty="0"/>
              <a:t>th</a:t>
            </a:r>
            <a:r>
              <a:rPr lang="en-US" dirty="0"/>
              <a:t> </a:t>
            </a:r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9021FFC1-D7E0-2A3B-3E74-8CD69EEB8B68}"/>
              </a:ext>
            </a:extLst>
          </p:cNvPr>
          <p:cNvSpPr txBox="1"/>
          <p:nvPr/>
        </p:nvSpPr>
        <p:spPr>
          <a:xfrm rot="16200000">
            <a:off x="-907591" y="3559609"/>
            <a:ext cx="313439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pc="600" dirty="0">
                <a:solidFill>
                  <a:schemeClr val="bg1">
                    <a:lumMod val="65000"/>
                  </a:schemeClr>
                </a:solidFill>
              </a:rPr>
              <a:t>PERCENTILE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79B62AC-FA43-E86A-6DF0-294A15C8AB63}"/>
              </a:ext>
            </a:extLst>
          </p:cNvPr>
          <p:cNvSpPr txBox="1"/>
          <p:nvPr/>
        </p:nvSpPr>
        <p:spPr>
          <a:xfrm>
            <a:off x="10126891" y="6246352"/>
            <a:ext cx="79508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Frac geo</a:t>
            </a:r>
          </a:p>
        </p:txBody>
      </p:sp>
    </p:spTree>
    <p:extLst>
      <p:ext uri="{BB962C8B-B14F-4D97-AF65-F5344CB8AC3E}">
        <p14:creationId xmlns:p14="http://schemas.microsoft.com/office/powerpoint/2010/main" val="33591097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000"/>
                            </p:stCondLst>
                            <p:childTnLst>
                              <p:par>
                                <p:cTn id="2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500"/>
                            </p:stCondLst>
                            <p:childTnLst>
                              <p:par>
                                <p:cTn id="30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000"/>
                            </p:stCondLst>
                            <p:childTnLst>
                              <p:par>
                                <p:cTn id="3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3500"/>
                            </p:stCondLst>
                            <p:childTnLst>
                              <p:par>
                                <p:cTn id="40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4000"/>
                            </p:stCondLst>
                            <p:childTnLst>
                              <p:par>
                                <p:cTn id="4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4500"/>
                            </p:stCondLst>
                            <p:childTnLst>
                              <p:par>
                                <p:cTn id="50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" grpId="0" animBg="1"/>
      <p:bldP spid="16" grpId="0" animBg="1"/>
      <p:bldP spid="21" grpId="0" animBg="1"/>
      <p:bldP spid="22" grpId="0" animBg="1"/>
      <p:bldP spid="23" grpId="0" animBg="1"/>
      <p:bldP spid="24" grpId="0" animBg="1"/>
      <p:bldP spid="44" grpId="0" animBg="1"/>
      <p:bldP spid="45" grpId="0" animBg="1"/>
      <p:bldP spid="46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F932AE86-6E85-C0EB-8320-CF9E23195E14}"/>
              </a:ext>
            </a:extLst>
          </p:cNvPr>
          <p:cNvSpPr/>
          <p:nvPr/>
        </p:nvSpPr>
        <p:spPr>
          <a:xfrm>
            <a:off x="5801993" y="533400"/>
            <a:ext cx="5694898" cy="5791200"/>
          </a:xfrm>
          <a:prstGeom prst="roundRect">
            <a:avLst>
              <a:gd name="adj" fmla="val 7699"/>
            </a:avLst>
          </a:prstGeom>
          <a:solidFill>
            <a:srgbClr val="E43B8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A5A58D3C-2F38-6BDE-8448-A49E2709C4D8}"/>
              </a:ext>
            </a:extLst>
          </p:cNvPr>
          <p:cNvSpPr/>
          <p:nvPr/>
        </p:nvSpPr>
        <p:spPr>
          <a:xfrm>
            <a:off x="6096000" y="1938528"/>
            <a:ext cx="4986528" cy="466341"/>
          </a:xfrm>
          <a:prstGeom prst="roundRect">
            <a:avLst>
              <a:gd name="adj" fmla="val 36275"/>
            </a:avLst>
          </a:prstGeom>
          <a:solidFill>
            <a:srgbClr val="FCF8F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7C020605-096A-0626-C03E-1B4729EBD7A1}"/>
              </a:ext>
            </a:extLst>
          </p:cNvPr>
          <p:cNvCxnSpPr/>
          <p:nvPr/>
        </p:nvCxnSpPr>
        <p:spPr>
          <a:xfrm>
            <a:off x="6275684" y="1768433"/>
            <a:ext cx="3686629" cy="0"/>
          </a:xfrm>
          <a:prstGeom prst="line">
            <a:avLst/>
          </a:prstGeom>
          <a:ln>
            <a:solidFill>
              <a:srgbClr val="FCF8F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10F13224-C878-ADF4-7838-106045027BE1}"/>
              </a:ext>
            </a:extLst>
          </p:cNvPr>
          <p:cNvSpPr txBox="1"/>
          <p:nvPr/>
        </p:nvSpPr>
        <p:spPr>
          <a:xfrm>
            <a:off x="6196422" y="892767"/>
            <a:ext cx="3657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rgbClr val="FCF8F9"/>
                </a:solidFill>
              </a:rPr>
              <a:t>Training Models 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9C4C9272-FA64-2020-FFA0-97438F52D043}"/>
              </a:ext>
            </a:extLst>
          </p:cNvPr>
          <p:cNvSpPr txBox="1"/>
          <p:nvPr/>
        </p:nvSpPr>
        <p:spPr>
          <a:xfrm>
            <a:off x="6177208" y="1943704"/>
            <a:ext cx="5112842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E43B82"/>
                </a:solidFill>
              </a:rPr>
              <a:t>Logistic Regression </a:t>
            </a:r>
            <a:r>
              <a:rPr lang="en-US" sz="2400" b="1" dirty="0">
                <a:solidFill>
                  <a:srgbClr val="E43B82"/>
                </a:solidFill>
              </a:rPr>
              <a:t>(0.97)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FCF8F9"/>
                </a:solidFill>
              </a:rPr>
              <a:t>Support Vector Machine </a:t>
            </a:r>
            <a:r>
              <a:rPr lang="en-US" sz="2400" b="1" dirty="0">
                <a:solidFill>
                  <a:srgbClr val="FCF8F9"/>
                </a:solidFill>
              </a:rPr>
              <a:t>(0.96)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FCF8F9"/>
                </a:solidFill>
              </a:rPr>
              <a:t>Gradient Boosting Classifier </a:t>
            </a:r>
            <a:r>
              <a:rPr lang="en-US" sz="2400" b="1" dirty="0">
                <a:solidFill>
                  <a:srgbClr val="FCF8F9"/>
                </a:solidFill>
              </a:rPr>
              <a:t>(0.96)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FCF8F9"/>
                </a:solidFill>
              </a:rPr>
              <a:t>Artificial Neural Network </a:t>
            </a:r>
            <a:r>
              <a:rPr lang="en-US" sz="2400" b="1" dirty="0">
                <a:solidFill>
                  <a:srgbClr val="FCF8F9"/>
                </a:solidFill>
              </a:rPr>
              <a:t>(0.96)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FCF8F9"/>
                </a:solidFill>
              </a:rPr>
              <a:t>Random forest </a:t>
            </a:r>
            <a:r>
              <a:rPr lang="en-US" sz="2400" b="1" dirty="0">
                <a:solidFill>
                  <a:srgbClr val="FCF8F9"/>
                </a:solidFill>
              </a:rPr>
              <a:t>(0.95)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FCF8F9"/>
                </a:solidFill>
              </a:rPr>
              <a:t>K-Nearest Neighbors </a:t>
            </a:r>
            <a:r>
              <a:rPr lang="en-US" sz="2400" b="1" dirty="0">
                <a:solidFill>
                  <a:srgbClr val="FCF8F9"/>
                </a:solidFill>
              </a:rPr>
              <a:t>(0.95)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FCF8F9"/>
                </a:solidFill>
              </a:rPr>
              <a:t>Naïve Bayes </a:t>
            </a:r>
            <a:r>
              <a:rPr lang="en-US" sz="2400" b="1" dirty="0">
                <a:solidFill>
                  <a:srgbClr val="FCF8F9"/>
                </a:solidFill>
              </a:rPr>
              <a:t>(0.95)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FCF8F9"/>
                </a:solidFill>
              </a:rPr>
              <a:t>Decision Tree </a:t>
            </a:r>
            <a:r>
              <a:rPr lang="en-US" sz="2400" b="1" dirty="0">
                <a:solidFill>
                  <a:srgbClr val="FCF8F9"/>
                </a:solidFill>
              </a:rPr>
              <a:t>(0.95)</a:t>
            </a:r>
          </a:p>
        </p:txBody>
      </p:sp>
      <p:sp useBgFill="1">
        <p:nvSpPr>
          <p:cNvPr id="46" name="Oval 45">
            <a:extLst>
              <a:ext uri="{FF2B5EF4-FFF2-40B4-BE49-F238E27FC236}">
                <a16:creationId xmlns:a16="http://schemas.microsoft.com/office/drawing/2014/main" id="{64A62E78-67B3-8F05-FC6C-5E9D5CF8F0CA}"/>
              </a:ext>
            </a:extLst>
          </p:cNvPr>
          <p:cNvSpPr/>
          <p:nvPr/>
        </p:nvSpPr>
        <p:spPr>
          <a:xfrm>
            <a:off x="2148041" y="2903196"/>
            <a:ext cx="1295656" cy="1295656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4" name="Group 33">
            <a:extLst>
              <a:ext uri="{FF2B5EF4-FFF2-40B4-BE49-F238E27FC236}">
                <a16:creationId xmlns:a16="http://schemas.microsoft.com/office/drawing/2014/main" id="{A6D29C50-6E91-EEEC-A4EB-E87207243D61}"/>
              </a:ext>
            </a:extLst>
          </p:cNvPr>
          <p:cNvGrpSpPr/>
          <p:nvPr/>
        </p:nvGrpSpPr>
        <p:grpSpPr>
          <a:xfrm>
            <a:off x="2225543" y="3012705"/>
            <a:ext cx="1139978" cy="1138966"/>
            <a:chOff x="903423" y="2615993"/>
            <a:chExt cx="1703922" cy="1702410"/>
          </a:xfrm>
        </p:grpSpPr>
        <p:sp useBgFill="1">
          <p:nvSpPr>
            <p:cNvPr id="21" name="Arc 20">
              <a:extLst>
                <a:ext uri="{FF2B5EF4-FFF2-40B4-BE49-F238E27FC236}">
                  <a16:creationId xmlns:a16="http://schemas.microsoft.com/office/drawing/2014/main" id="{804E98F7-0507-5D29-B830-EDB4E199E06D}"/>
                </a:ext>
              </a:extLst>
            </p:cNvPr>
            <p:cNvSpPr/>
            <p:nvPr/>
          </p:nvSpPr>
          <p:spPr>
            <a:xfrm>
              <a:off x="904935" y="2615993"/>
              <a:ext cx="1702410" cy="1702410"/>
            </a:xfrm>
            <a:prstGeom prst="arc">
              <a:avLst>
                <a:gd name="adj1" fmla="val 13191277"/>
                <a:gd name="adj2" fmla="val 14953178"/>
              </a:avLst>
            </a:prstGeom>
            <a:ln w="98425" cap="rnd">
              <a:solidFill>
                <a:srgbClr val="E43B82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Arc 21">
              <a:extLst>
                <a:ext uri="{FF2B5EF4-FFF2-40B4-BE49-F238E27FC236}">
                  <a16:creationId xmlns:a16="http://schemas.microsoft.com/office/drawing/2014/main" id="{1178D043-8933-8C93-2199-E333ACCCB669}"/>
                </a:ext>
              </a:extLst>
            </p:cNvPr>
            <p:cNvSpPr/>
            <p:nvPr/>
          </p:nvSpPr>
          <p:spPr>
            <a:xfrm>
              <a:off x="904431" y="2615993"/>
              <a:ext cx="1702410" cy="1702410"/>
            </a:xfrm>
            <a:prstGeom prst="arc">
              <a:avLst>
                <a:gd name="adj1" fmla="val 5281496"/>
                <a:gd name="adj2" fmla="val 12345390"/>
              </a:avLst>
            </a:prstGeom>
            <a:noFill/>
            <a:ln w="98425" cap="rnd">
              <a:solidFill>
                <a:srgbClr val="E43B82">
                  <a:alpha val="50000"/>
                </a:srgb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Arc 22">
              <a:extLst>
                <a:ext uri="{FF2B5EF4-FFF2-40B4-BE49-F238E27FC236}">
                  <a16:creationId xmlns:a16="http://schemas.microsoft.com/office/drawing/2014/main" id="{FFAC6ECF-20AA-5AD6-14A6-A0B8ED859B5C}"/>
                </a:ext>
              </a:extLst>
            </p:cNvPr>
            <p:cNvSpPr/>
            <p:nvPr/>
          </p:nvSpPr>
          <p:spPr>
            <a:xfrm>
              <a:off x="903927" y="2615993"/>
              <a:ext cx="1702410" cy="1702410"/>
            </a:xfrm>
            <a:prstGeom prst="arc">
              <a:avLst>
                <a:gd name="adj1" fmla="val 2479116"/>
                <a:gd name="adj2" fmla="val 4228042"/>
              </a:avLst>
            </a:prstGeom>
            <a:noFill/>
            <a:ln w="98425" cap="rnd">
              <a:solidFill>
                <a:srgbClr val="E43B82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Arc 23">
              <a:extLst>
                <a:ext uri="{FF2B5EF4-FFF2-40B4-BE49-F238E27FC236}">
                  <a16:creationId xmlns:a16="http://schemas.microsoft.com/office/drawing/2014/main" id="{6B80A4CA-C134-678A-6F74-EAC2B5A07094}"/>
                </a:ext>
              </a:extLst>
            </p:cNvPr>
            <p:cNvSpPr/>
            <p:nvPr/>
          </p:nvSpPr>
          <p:spPr>
            <a:xfrm>
              <a:off x="903423" y="2615993"/>
              <a:ext cx="1702410" cy="1702410"/>
            </a:xfrm>
            <a:prstGeom prst="arc">
              <a:avLst>
                <a:gd name="adj1" fmla="val 16071831"/>
                <a:gd name="adj2" fmla="val 1434890"/>
              </a:avLst>
            </a:prstGeom>
            <a:noFill/>
            <a:ln w="98425" cap="rnd">
              <a:solidFill>
                <a:srgbClr val="E43B82">
                  <a:alpha val="50000"/>
                </a:srgb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7" name="TextBox 46">
            <a:extLst>
              <a:ext uri="{FF2B5EF4-FFF2-40B4-BE49-F238E27FC236}">
                <a16:creationId xmlns:a16="http://schemas.microsoft.com/office/drawing/2014/main" id="{9FD18643-378B-5FCA-4072-411F57B83FE3}"/>
              </a:ext>
            </a:extLst>
          </p:cNvPr>
          <p:cNvSpPr txBox="1"/>
          <p:nvPr/>
        </p:nvSpPr>
        <p:spPr>
          <a:xfrm>
            <a:off x="275446" y="4138675"/>
            <a:ext cx="5172510" cy="22095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400" i="0" u="none" strike="noStrike" kern="1200" cap="none" spc="0" normalizeH="0" baseline="0" noProof="0" dirty="0">
                <a:ln>
                  <a:noFill/>
                </a:ln>
                <a:solidFill>
                  <a:srgbClr val="E43B82"/>
                </a:solidFill>
                <a:effectLst/>
                <a:uLnTx/>
                <a:uFillTx/>
                <a:latin typeface="Bahnschrift SemiBold SemiConden" panose="020B0502040204020203" pitchFamily="34" charset="0"/>
              </a:rPr>
              <a:t>Logistic Regression</a:t>
            </a:r>
          </a:p>
          <a:p>
            <a:pPr marL="0" marR="0" lvl="0" indent="0" algn="ctr" defTabSz="914400" rtl="0" eaLnBrk="1" fontAlgn="auto" latinLnBrk="0" hangingPunct="1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480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Bahnschrift SemiBold SemiConden" panose="020B0502040204020203" pitchFamily="34" charset="0"/>
            </a:endParaRPr>
          </a:p>
          <a:p>
            <a:pPr marL="0" marR="0" lvl="0" indent="0" algn="ctr" defTabSz="914400" rtl="0" eaLnBrk="1" fontAlgn="auto" latinLnBrk="0" hangingPunct="1">
              <a:lnSpc>
                <a:spcPct val="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50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Bahnschrift SemiBold SemiConden" panose="020B0502040204020203" pitchFamily="34" charset="0"/>
              </a:rPr>
              <a:t>97%</a:t>
            </a:r>
            <a:endParaRPr lang="en-US" sz="6000" dirty="0">
              <a:latin typeface="Bahnschrift SemiBold SemiConden" panose="020B0502040204020203" pitchFamily="34" charset="0"/>
            </a:endParaRPr>
          </a:p>
          <a:p>
            <a:pPr marL="0" marR="0" lvl="0" indent="0" algn="ctr" defTabSz="914400" rtl="0" eaLnBrk="1" fontAlgn="auto" latinLnBrk="0" hangingPunct="1">
              <a:lnSpc>
                <a:spcPct val="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Bahnschrift SemiBold SemiConden" panose="020B0502040204020203" pitchFamily="34" charset="0"/>
              </a:rPr>
              <a:t>Accuracy</a:t>
            </a:r>
            <a:endParaRPr kumimoji="0" lang="en-US" sz="4800" b="1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Bahnschrift SemiBold SemiConden" panose="020B0502040204020203" pitchFamily="34" charset="0"/>
            </a:endParaRP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7EDC4C5B-51E5-CB45-B17C-E0DE94C995F0}"/>
              </a:ext>
            </a:extLst>
          </p:cNvPr>
          <p:cNvGrpSpPr/>
          <p:nvPr/>
        </p:nvGrpSpPr>
        <p:grpSpPr>
          <a:xfrm>
            <a:off x="452171" y="1076682"/>
            <a:ext cx="4792308" cy="4984792"/>
            <a:chOff x="452171" y="1076682"/>
            <a:chExt cx="4792308" cy="4984792"/>
          </a:xfrm>
        </p:grpSpPr>
        <p:sp>
          <p:nvSpPr>
            <p:cNvPr id="3" name="Oval 2">
              <a:extLst>
                <a:ext uri="{FF2B5EF4-FFF2-40B4-BE49-F238E27FC236}">
                  <a16:creationId xmlns:a16="http://schemas.microsoft.com/office/drawing/2014/main" id="{B2458641-E0AB-189F-AD77-D2DF769D9F5E}"/>
                </a:ext>
              </a:extLst>
            </p:cNvPr>
            <p:cNvSpPr/>
            <p:nvPr/>
          </p:nvSpPr>
          <p:spPr>
            <a:xfrm>
              <a:off x="452171" y="1197939"/>
              <a:ext cx="4792308" cy="4792308"/>
            </a:xfrm>
            <a:prstGeom prst="ellipse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4404C937-FEBE-9AA3-0922-C72F6574A0D5}"/>
                </a:ext>
              </a:extLst>
            </p:cNvPr>
            <p:cNvSpPr/>
            <p:nvPr/>
          </p:nvSpPr>
          <p:spPr>
            <a:xfrm>
              <a:off x="2767386" y="1076682"/>
              <a:ext cx="242514" cy="242514"/>
            </a:xfrm>
            <a:prstGeom prst="ellipse">
              <a:avLst/>
            </a:prstGeom>
            <a:solidFill>
              <a:srgbClr val="E43B8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62FA9032-D952-20CE-C4FE-4DFA2DB3BC01}"/>
                </a:ext>
              </a:extLst>
            </p:cNvPr>
            <p:cNvSpPr/>
            <p:nvPr/>
          </p:nvSpPr>
          <p:spPr>
            <a:xfrm>
              <a:off x="4876643" y="2288919"/>
              <a:ext cx="242514" cy="242514"/>
            </a:xfrm>
            <a:prstGeom prst="ellipse">
              <a:avLst/>
            </a:prstGeom>
            <a:solidFill>
              <a:srgbClr val="E43B8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Oval 38">
              <a:extLst>
                <a:ext uri="{FF2B5EF4-FFF2-40B4-BE49-F238E27FC236}">
                  <a16:creationId xmlns:a16="http://schemas.microsoft.com/office/drawing/2014/main" id="{8C2ABC1D-4DD9-6738-9DB1-ED67B220404B}"/>
                </a:ext>
              </a:extLst>
            </p:cNvPr>
            <p:cNvSpPr/>
            <p:nvPr/>
          </p:nvSpPr>
          <p:spPr>
            <a:xfrm>
              <a:off x="4846291" y="4574919"/>
              <a:ext cx="242514" cy="242514"/>
            </a:xfrm>
            <a:prstGeom prst="ellipse">
              <a:avLst/>
            </a:prstGeom>
            <a:solidFill>
              <a:srgbClr val="E43B8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Oval 47">
              <a:extLst>
                <a:ext uri="{FF2B5EF4-FFF2-40B4-BE49-F238E27FC236}">
                  <a16:creationId xmlns:a16="http://schemas.microsoft.com/office/drawing/2014/main" id="{89E2E860-D7A6-EFED-634E-564EC76C0398}"/>
                </a:ext>
              </a:extLst>
            </p:cNvPr>
            <p:cNvSpPr/>
            <p:nvPr/>
          </p:nvSpPr>
          <p:spPr>
            <a:xfrm>
              <a:off x="2767386" y="5818960"/>
              <a:ext cx="242514" cy="242514"/>
            </a:xfrm>
            <a:prstGeom prst="ellipse">
              <a:avLst/>
            </a:prstGeom>
            <a:solidFill>
              <a:srgbClr val="E43B8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Oval 48">
              <a:extLst>
                <a:ext uri="{FF2B5EF4-FFF2-40B4-BE49-F238E27FC236}">
                  <a16:creationId xmlns:a16="http://schemas.microsoft.com/office/drawing/2014/main" id="{A2746977-BC35-D00E-A568-3A9C3F0842B8}"/>
                </a:ext>
              </a:extLst>
            </p:cNvPr>
            <p:cNvSpPr/>
            <p:nvPr/>
          </p:nvSpPr>
          <p:spPr>
            <a:xfrm>
              <a:off x="675515" y="4664155"/>
              <a:ext cx="242514" cy="242514"/>
            </a:xfrm>
            <a:prstGeom prst="ellipse">
              <a:avLst/>
            </a:prstGeom>
            <a:solidFill>
              <a:srgbClr val="E43B8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Oval 49">
              <a:extLst>
                <a:ext uri="{FF2B5EF4-FFF2-40B4-BE49-F238E27FC236}">
                  <a16:creationId xmlns:a16="http://schemas.microsoft.com/office/drawing/2014/main" id="{0FB9B23B-EBA6-4B34-90CB-2F7BF25E85D9}"/>
                </a:ext>
              </a:extLst>
            </p:cNvPr>
            <p:cNvSpPr/>
            <p:nvPr/>
          </p:nvSpPr>
          <p:spPr>
            <a:xfrm>
              <a:off x="581172" y="2302478"/>
              <a:ext cx="242514" cy="242514"/>
            </a:xfrm>
            <a:prstGeom prst="ellipse">
              <a:avLst/>
            </a:prstGeom>
            <a:solidFill>
              <a:srgbClr val="E43B8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08186249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800">
        <p159:morph option="byObject"/>
      </p:transition>
    </mc:Choice>
    <mc:Fallback xmlns="">
      <p:transition spd="slow">
        <p:fade/>
      </p:transition>
    </mc:Fallback>
  </mc:AlternateContent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8" presetClass="emph" presetSubtype="0" repeatCount="indefinite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Rot by="21600000">
                                          <p:cBhvr>
                                            <p:cTn id="6" dur="15000" fill="hold"/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7" presetID="53" presetClass="exit" presetSubtype="32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 calcmode="lin" valueType="num">
                                          <p:cBhvr>
                                            <p:cTn id="8" dur="500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w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9" dur="500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h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out" filter="fade">
                                          <p:cBhvr>
                                            <p:cTn id="10" dur="500"/>
                                            <p:tgtEl>
                                              <p:spTgt spid="2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11" dur="1" fill="hold">
                                              <p:stCondLst>
                                                <p:cond delay="499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2" presetID="8" presetClass="emph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Rot by="21600000">
                                          <p:cBhvr>
                                            <p:cTn id="13" dur="20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14" presetID="64" presetClass="path" presetSubtype="0" accel="50000" fill="hold" nodeType="withEffect" p14:presetBounceEnd="43000">
                                      <p:stCondLst>
                                        <p:cond delay="800"/>
                                      </p:stCondLst>
                                      <p:childTnLst>
                                        <p:animMotion origin="layout" path="M 3.125E-6 -2.22222E-6 L 3.125E-6 -0.14514 " pathEditMode="relative" rAng="0" ptsTypes="AA" p14:bounceEnd="43000">
                                          <p:cBhvr>
                                            <p:cTn id="15" dur="1000" fill="hold"/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0" y="-7269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16" presetID="42" presetClass="entr" presetSubtype="0" fill="hold" grpId="0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1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8" dur="1000"/>
                                            <p:tgtEl>
                                              <p:spTgt spid="47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19" dur="1000" fill="hold"/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0" dur="1000" fill="hold"/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47" grpId="0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8" presetClass="emph" presetSubtype="0" repeatCount="indefinite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Rot by="21600000">
                                          <p:cBhvr>
                                            <p:cTn id="6" dur="15000" fill="hold"/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7" presetID="53" presetClass="exit" presetSubtype="32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 calcmode="lin" valueType="num">
                                          <p:cBhvr>
                                            <p:cTn id="8" dur="500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w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9" dur="500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h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out" filter="fade">
                                          <p:cBhvr>
                                            <p:cTn id="10" dur="500"/>
                                            <p:tgtEl>
                                              <p:spTgt spid="2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11" dur="1" fill="hold">
                                              <p:stCondLst>
                                                <p:cond delay="499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2" presetID="8" presetClass="emph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Rot by="21600000">
                                          <p:cBhvr>
                                            <p:cTn id="13" dur="20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14" presetID="64" presetClass="path" presetSubtype="0" accel="50000" fill="hold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animMotion origin="layout" path="M 3.125E-6 -2.22222E-6 L 3.125E-6 -0.14514 " pathEditMode="relative" rAng="0" ptsTypes="AA">
                                          <p:cBhvr>
                                            <p:cTn id="15" dur="1000" fill="hold"/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0" y="-7269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16" presetID="42" presetClass="entr" presetSubtype="0" fill="hold" grpId="0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1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8" dur="1000"/>
                                            <p:tgtEl>
                                              <p:spTgt spid="47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19" dur="1000" fill="hold"/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0" dur="1000" fill="hold"/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47" grpId="0"/>
        </p:bldLst>
      </p:timing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>
            <a:extLst>
              <a:ext uri="{FF2B5EF4-FFF2-40B4-BE49-F238E27FC236}">
                <a16:creationId xmlns:a16="http://schemas.microsoft.com/office/drawing/2014/main" id="{FC1E7622-57C2-445E-13FC-BE0578B2D70B}"/>
              </a:ext>
            </a:extLst>
          </p:cNvPr>
          <p:cNvSpPr txBox="1"/>
          <p:nvPr/>
        </p:nvSpPr>
        <p:spPr>
          <a:xfrm>
            <a:off x="357089" y="2219592"/>
            <a:ext cx="11477822" cy="4218399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1300" i="0" u="none" strike="noStrike" kern="1200" cap="none" spc="0" normalizeH="0" baseline="0" noProof="0" dirty="0">
                <a:ln>
                  <a:noFill/>
                </a:ln>
                <a:solidFill>
                  <a:srgbClr val="E43B82">
                    <a:alpha val="4000"/>
                  </a:srgbClr>
                </a:solidFill>
                <a:effectLst/>
                <a:uLnTx/>
                <a:uFillTx/>
                <a:latin typeface="Bahnschrift SemiBold SemiConden" panose="020B0502040204020203" pitchFamily="34" charset="0"/>
              </a:rPr>
              <a:t>TEAM</a:t>
            </a:r>
            <a:endParaRPr lang="en-US" sz="59500" b="1" dirty="0">
              <a:solidFill>
                <a:srgbClr val="E43B82">
                  <a:alpha val="4000"/>
                </a:srgbClr>
              </a:solidFill>
              <a:latin typeface="Bahnschrift SemiBold SemiConden" panose="020B0502040204020203" pitchFamily="34" charset="0"/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FA2E14C9-A2CB-0A20-7D81-CADB19DDDD08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964626" y="4205513"/>
            <a:ext cx="1836057" cy="1836057"/>
          </a:xfrm>
          <a:custGeom>
            <a:avLst/>
            <a:gdLst>
              <a:gd name="connsiteX0" fmla="*/ 1836057 w 3672114"/>
              <a:gd name="connsiteY0" fmla="*/ 0 h 3672114"/>
              <a:gd name="connsiteX1" fmla="*/ 3672114 w 3672114"/>
              <a:gd name="connsiteY1" fmla="*/ 1836057 h 3672114"/>
              <a:gd name="connsiteX2" fmla="*/ 1836057 w 3672114"/>
              <a:gd name="connsiteY2" fmla="*/ 3672114 h 3672114"/>
              <a:gd name="connsiteX3" fmla="*/ 0 w 3672114"/>
              <a:gd name="connsiteY3" fmla="*/ 1836057 h 3672114"/>
              <a:gd name="connsiteX4" fmla="*/ 1836057 w 3672114"/>
              <a:gd name="connsiteY4" fmla="*/ 0 h 36721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672114" h="3672114">
                <a:moveTo>
                  <a:pt x="1836057" y="0"/>
                </a:moveTo>
                <a:cubicBezTo>
                  <a:pt x="2850083" y="0"/>
                  <a:pt x="3672114" y="822031"/>
                  <a:pt x="3672114" y="1836057"/>
                </a:cubicBezTo>
                <a:cubicBezTo>
                  <a:pt x="3672114" y="2850083"/>
                  <a:pt x="2850083" y="3672114"/>
                  <a:pt x="1836057" y="3672114"/>
                </a:cubicBezTo>
                <a:cubicBezTo>
                  <a:pt x="822031" y="3672114"/>
                  <a:pt x="0" y="2850083"/>
                  <a:pt x="0" y="1836057"/>
                </a:cubicBezTo>
                <a:cubicBezTo>
                  <a:pt x="0" y="822031"/>
                  <a:pt x="822031" y="0"/>
                  <a:pt x="1836057" y="0"/>
                </a:cubicBezTo>
                <a:close/>
              </a:path>
            </a:pathLst>
          </a:custGeom>
          <a:ln w="53975">
            <a:solidFill>
              <a:srgbClr val="FCF8F9"/>
            </a:solidFill>
          </a:ln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1E5468C9-2078-D2DA-133E-EB6C82B2A2CB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571063" y="4205513"/>
            <a:ext cx="1836057" cy="1836057"/>
          </a:xfrm>
          <a:custGeom>
            <a:avLst/>
            <a:gdLst>
              <a:gd name="connsiteX0" fmla="*/ 1836057 w 3672114"/>
              <a:gd name="connsiteY0" fmla="*/ 0 h 3672114"/>
              <a:gd name="connsiteX1" fmla="*/ 3672114 w 3672114"/>
              <a:gd name="connsiteY1" fmla="*/ 1836057 h 3672114"/>
              <a:gd name="connsiteX2" fmla="*/ 1836057 w 3672114"/>
              <a:gd name="connsiteY2" fmla="*/ 3672114 h 3672114"/>
              <a:gd name="connsiteX3" fmla="*/ 0 w 3672114"/>
              <a:gd name="connsiteY3" fmla="*/ 1836057 h 3672114"/>
              <a:gd name="connsiteX4" fmla="*/ 1836057 w 3672114"/>
              <a:gd name="connsiteY4" fmla="*/ 0 h 36721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672114" h="3672114">
                <a:moveTo>
                  <a:pt x="1836057" y="0"/>
                </a:moveTo>
                <a:cubicBezTo>
                  <a:pt x="2850083" y="0"/>
                  <a:pt x="3672114" y="822031"/>
                  <a:pt x="3672114" y="1836057"/>
                </a:cubicBezTo>
                <a:cubicBezTo>
                  <a:pt x="3672114" y="2850083"/>
                  <a:pt x="2850083" y="3672114"/>
                  <a:pt x="1836057" y="3672114"/>
                </a:cubicBezTo>
                <a:cubicBezTo>
                  <a:pt x="822031" y="3672114"/>
                  <a:pt x="0" y="2850083"/>
                  <a:pt x="0" y="1836057"/>
                </a:cubicBezTo>
                <a:cubicBezTo>
                  <a:pt x="0" y="822031"/>
                  <a:pt x="822031" y="0"/>
                  <a:pt x="1836057" y="0"/>
                </a:cubicBezTo>
                <a:close/>
              </a:path>
            </a:pathLst>
          </a:custGeom>
          <a:ln w="53975">
            <a:solidFill>
              <a:srgbClr val="FCF8F9"/>
            </a:solidFill>
          </a:ln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AAB9D2E5-9551-890D-B203-AE976EB3B932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06" t="1103" r="406" b="24831"/>
          <a:stretch/>
        </p:blipFill>
        <p:spPr>
          <a:xfrm>
            <a:off x="8390374" y="4204194"/>
            <a:ext cx="1844110" cy="1836057"/>
          </a:xfrm>
          <a:custGeom>
            <a:avLst/>
            <a:gdLst>
              <a:gd name="connsiteX0" fmla="*/ 1836057 w 3672114"/>
              <a:gd name="connsiteY0" fmla="*/ 0 h 3672114"/>
              <a:gd name="connsiteX1" fmla="*/ 3672114 w 3672114"/>
              <a:gd name="connsiteY1" fmla="*/ 1836057 h 3672114"/>
              <a:gd name="connsiteX2" fmla="*/ 1836057 w 3672114"/>
              <a:gd name="connsiteY2" fmla="*/ 3672114 h 3672114"/>
              <a:gd name="connsiteX3" fmla="*/ 0 w 3672114"/>
              <a:gd name="connsiteY3" fmla="*/ 1836057 h 3672114"/>
              <a:gd name="connsiteX4" fmla="*/ 1836057 w 3672114"/>
              <a:gd name="connsiteY4" fmla="*/ 0 h 36721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672114" h="3672114">
                <a:moveTo>
                  <a:pt x="1836057" y="0"/>
                </a:moveTo>
                <a:cubicBezTo>
                  <a:pt x="2850083" y="0"/>
                  <a:pt x="3672114" y="822031"/>
                  <a:pt x="3672114" y="1836057"/>
                </a:cubicBezTo>
                <a:cubicBezTo>
                  <a:pt x="3672114" y="2850083"/>
                  <a:pt x="2850083" y="3672114"/>
                  <a:pt x="1836057" y="3672114"/>
                </a:cubicBezTo>
                <a:cubicBezTo>
                  <a:pt x="822031" y="3672114"/>
                  <a:pt x="0" y="2850083"/>
                  <a:pt x="0" y="1836057"/>
                </a:cubicBezTo>
                <a:cubicBezTo>
                  <a:pt x="0" y="822031"/>
                  <a:pt x="822031" y="0"/>
                  <a:pt x="1836057" y="0"/>
                </a:cubicBezTo>
                <a:close/>
              </a:path>
            </a:pathLst>
          </a:custGeom>
          <a:ln w="53975">
            <a:solidFill>
              <a:srgbClr val="FCF8F9"/>
            </a:solidFill>
          </a:ln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59528731-730D-429F-F849-B8F0816FAE10}"/>
              </a:ext>
            </a:extLst>
          </p:cNvPr>
          <p:cNvPicPr>
            <a:picLocks noChangeAspect="1"/>
          </p:cNvPicPr>
          <p:nvPr/>
        </p:nvPicPr>
        <p:blipFill rotWithShape="1">
          <a:blip r:embed="rId6" cstate="screen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rightnessContrast bright="2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783937" y="4205513"/>
            <a:ext cx="1836057" cy="1836057"/>
          </a:xfrm>
          <a:custGeom>
            <a:avLst/>
            <a:gdLst>
              <a:gd name="connsiteX0" fmla="*/ 1836057 w 3672114"/>
              <a:gd name="connsiteY0" fmla="*/ 0 h 3672114"/>
              <a:gd name="connsiteX1" fmla="*/ 3672114 w 3672114"/>
              <a:gd name="connsiteY1" fmla="*/ 1836057 h 3672114"/>
              <a:gd name="connsiteX2" fmla="*/ 1836057 w 3672114"/>
              <a:gd name="connsiteY2" fmla="*/ 3672114 h 3672114"/>
              <a:gd name="connsiteX3" fmla="*/ 0 w 3672114"/>
              <a:gd name="connsiteY3" fmla="*/ 1836057 h 3672114"/>
              <a:gd name="connsiteX4" fmla="*/ 1836057 w 3672114"/>
              <a:gd name="connsiteY4" fmla="*/ 0 h 36721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672114" h="3672114">
                <a:moveTo>
                  <a:pt x="1836057" y="0"/>
                </a:moveTo>
                <a:cubicBezTo>
                  <a:pt x="2850083" y="0"/>
                  <a:pt x="3672114" y="822031"/>
                  <a:pt x="3672114" y="1836057"/>
                </a:cubicBezTo>
                <a:cubicBezTo>
                  <a:pt x="3672114" y="2850083"/>
                  <a:pt x="2850083" y="3672114"/>
                  <a:pt x="1836057" y="3672114"/>
                </a:cubicBezTo>
                <a:cubicBezTo>
                  <a:pt x="822031" y="3672114"/>
                  <a:pt x="0" y="2850083"/>
                  <a:pt x="0" y="1836057"/>
                </a:cubicBezTo>
                <a:cubicBezTo>
                  <a:pt x="0" y="822031"/>
                  <a:pt x="822031" y="0"/>
                  <a:pt x="1836057" y="0"/>
                </a:cubicBezTo>
                <a:close/>
              </a:path>
            </a:pathLst>
          </a:custGeom>
          <a:ln w="53975">
            <a:solidFill>
              <a:srgbClr val="FCF8F9"/>
            </a:solidFill>
          </a:ln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CA2492D5-0158-D93D-4FEF-79B1DAF85C61}"/>
              </a:ext>
            </a:extLst>
          </p:cNvPr>
          <p:cNvPicPr>
            <a:picLocks noChangeAspect="1"/>
          </p:cNvPicPr>
          <p:nvPr/>
        </p:nvPicPr>
        <p:blipFill rotWithShape="1">
          <a:blip r:embed="rId8" cstate="screen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rightnessContrast brigh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5177500" y="4205513"/>
            <a:ext cx="1836057" cy="1836057"/>
          </a:xfrm>
          <a:custGeom>
            <a:avLst/>
            <a:gdLst>
              <a:gd name="connsiteX0" fmla="*/ 1836057 w 3672114"/>
              <a:gd name="connsiteY0" fmla="*/ 0 h 3672114"/>
              <a:gd name="connsiteX1" fmla="*/ 3672114 w 3672114"/>
              <a:gd name="connsiteY1" fmla="*/ 1836057 h 3672114"/>
              <a:gd name="connsiteX2" fmla="*/ 1836057 w 3672114"/>
              <a:gd name="connsiteY2" fmla="*/ 3672114 h 3672114"/>
              <a:gd name="connsiteX3" fmla="*/ 0 w 3672114"/>
              <a:gd name="connsiteY3" fmla="*/ 1836057 h 3672114"/>
              <a:gd name="connsiteX4" fmla="*/ 1836057 w 3672114"/>
              <a:gd name="connsiteY4" fmla="*/ 0 h 36721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672114" h="3672114">
                <a:moveTo>
                  <a:pt x="1836057" y="0"/>
                </a:moveTo>
                <a:cubicBezTo>
                  <a:pt x="2850083" y="0"/>
                  <a:pt x="3672114" y="822031"/>
                  <a:pt x="3672114" y="1836057"/>
                </a:cubicBezTo>
                <a:cubicBezTo>
                  <a:pt x="3672114" y="2850083"/>
                  <a:pt x="2850083" y="3672114"/>
                  <a:pt x="1836057" y="3672114"/>
                </a:cubicBezTo>
                <a:cubicBezTo>
                  <a:pt x="822031" y="3672114"/>
                  <a:pt x="0" y="2850083"/>
                  <a:pt x="0" y="1836057"/>
                </a:cubicBezTo>
                <a:cubicBezTo>
                  <a:pt x="0" y="822031"/>
                  <a:pt x="822031" y="0"/>
                  <a:pt x="1836057" y="0"/>
                </a:cubicBezTo>
                <a:close/>
              </a:path>
            </a:pathLst>
          </a:custGeom>
          <a:ln w="53975">
            <a:solidFill>
              <a:srgbClr val="FCF8F9"/>
            </a:solidFill>
          </a:ln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3F87EC5E-7AA8-109E-FD90-C4E1BA37771B}"/>
              </a:ext>
            </a:extLst>
          </p:cNvPr>
          <p:cNvSpPr txBox="1"/>
          <p:nvPr/>
        </p:nvSpPr>
        <p:spPr>
          <a:xfrm>
            <a:off x="1417864" y="2652487"/>
            <a:ext cx="9127672" cy="15517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480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Bahnschrift SemiBold SemiConden" panose="020B0502040204020203" pitchFamily="34" charset="0"/>
            </a:endParaRPr>
          </a:p>
          <a:p>
            <a:pPr marL="0" marR="0" lvl="0" indent="0" algn="ctr" defTabSz="914400" rtl="0" eaLnBrk="1" fontAlgn="auto" latinLnBrk="0" hangingPunct="1">
              <a:lnSpc>
                <a:spcPct val="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50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Bahnschrift SemiBold SemiConden" panose="020B0502040204020203" pitchFamily="34" charset="0"/>
              </a:rPr>
              <a:t>SOS Pi </a:t>
            </a:r>
            <a:r>
              <a:rPr kumimoji="0" lang="en-US" sz="115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Bahnschrift SemiBold SemiConden" panose="020B0502040204020203" pitchFamily="34" charset="0"/>
              </a:rPr>
              <a:t>Group 4</a:t>
            </a:r>
            <a:endParaRPr lang="en-US" sz="6000" b="1" dirty="0">
              <a:latin typeface="Bahnschrift SemiBold SemiConden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12237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8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CFC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050C71AB-84D6-0D95-9955-A1D1C8886917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22000" t="22000" r="22000" b="22000"/>
          <a:stretch/>
        </p:blipFill>
        <p:spPr>
          <a:xfrm>
            <a:off x="9004825" y="4038600"/>
            <a:ext cx="1338342" cy="1338342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FC1E7622-57C2-445E-13FC-BE0578B2D70B}"/>
              </a:ext>
            </a:extLst>
          </p:cNvPr>
          <p:cNvSpPr txBox="1"/>
          <p:nvPr/>
        </p:nvSpPr>
        <p:spPr>
          <a:xfrm>
            <a:off x="357089" y="2219592"/>
            <a:ext cx="11477822" cy="4218399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1300" i="0" u="none" strike="noStrike" kern="1200" cap="none" spc="0" normalizeH="0" baseline="0" noProof="0" dirty="0">
                <a:ln>
                  <a:noFill/>
                </a:ln>
                <a:solidFill>
                  <a:srgbClr val="E43B82">
                    <a:alpha val="4000"/>
                  </a:srgbClr>
                </a:solidFill>
                <a:effectLst/>
                <a:uLnTx/>
                <a:uFillTx/>
                <a:latin typeface="Bahnschrift SemiBold SemiConden" panose="020B0502040204020203" pitchFamily="34" charset="0"/>
              </a:rPr>
              <a:t>TEAM</a:t>
            </a:r>
            <a:endParaRPr lang="en-US" sz="59500" b="1" dirty="0">
              <a:solidFill>
                <a:srgbClr val="E43B82">
                  <a:alpha val="4000"/>
                </a:srgbClr>
              </a:solidFill>
              <a:latin typeface="Bahnschrift SemiBold SemiConden" panose="020B0502040204020203" pitchFamily="34" charset="0"/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FA2E14C9-A2CB-0A20-7D81-CADB19DDDD08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58762" y="1823888"/>
            <a:ext cx="1836057" cy="1836057"/>
          </a:xfrm>
          <a:custGeom>
            <a:avLst/>
            <a:gdLst>
              <a:gd name="connsiteX0" fmla="*/ 1836057 w 3672114"/>
              <a:gd name="connsiteY0" fmla="*/ 0 h 3672114"/>
              <a:gd name="connsiteX1" fmla="*/ 3672114 w 3672114"/>
              <a:gd name="connsiteY1" fmla="*/ 1836057 h 3672114"/>
              <a:gd name="connsiteX2" fmla="*/ 1836057 w 3672114"/>
              <a:gd name="connsiteY2" fmla="*/ 3672114 h 3672114"/>
              <a:gd name="connsiteX3" fmla="*/ 0 w 3672114"/>
              <a:gd name="connsiteY3" fmla="*/ 1836057 h 3672114"/>
              <a:gd name="connsiteX4" fmla="*/ 1836057 w 3672114"/>
              <a:gd name="connsiteY4" fmla="*/ 0 h 36721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672114" h="3672114">
                <a:moveTo>
                  <a:pt x="1836057" y="0"/>
                </a:moveTo>
                <a:cubicBezTo>
                  <a:pt x="2850083" y="0"/>
                  <a:pt x="3672114" y="822031"/>
                  <a:pt x="3672114" y="1836057"/>
                </a:cubicBezTo>
                <a:cubicBezTo>
                  <a:pt x="3672114" y="2850083"/>
                  <a:pt x="2850083" y="3672114"/>
                  <a:pt x="1836057" y="3672114"/>
                </a:cubicBezTo>
                <a:cubicBezTo>
                  <a:pt x="822031" y="3672114"/>
                  <a:pt x="0" y="2850083"/>
                  <a:pt x="0" y="1836057"/>
                </a:cubicBezTo>
                <a:cubicBezTo>
                  <a:pt x="0" y="822031"/>
                  <a:pt x="822031" y="0"/>
                  <a:pt x="1836057" y="0"/>
                </a:cubicBezTo>
                <a:close/>
              </a:path>
            </a:pathLst>
          </a:custGeom>
          <a:ln w="53975">
            <a:solidFill>
              <a:srgbClr val="FCF8F9"/>
            </a:solidFill>
          </a:ln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1E5468C9-2078-D2DA-133E-EB6C82B2A2CB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85460" y="3264240"/>
            <a:ext cx="1836057" cy="1836057"/>
          </a:xfrm>
          <a:custGeom>
            <a:avLst/>
            <a:gdLst>
              <a:gd name="connsiteX0" fmla="*/ 1836057 w 3672114"/>
              <a:gd name="connsiteY0" fmla="*/ 0 h 3672114"/>
              <a:gd name="connsiteX1" fmla="*/ 3672114 w 3672114"/>
              <a:gd name="connsiteY1" fmla="*/ 1836057 h 3672114"/>
              <a:gd name="connsiteX2" fmla="*/ 1836057 w 3672114"/>
              <a:gd name="connsiteY2" fmla="*/ 3672114 h 3672114"/>
              <a:gd name="connsiteX3" fmla="*/ 0 w 3672114"/>
              <a:gd name="connsiteY3" fmla="*/ 1836057 h 3672114"/>
              <a:gd name="connsiteX4" fmla="*/ 1836057 w 3672114"/>
              <a:gd name="connsiteY4" fmla="*/ 0 h 36721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672114" h="3672114">
                <a:moveTo>
                  <a:pt x="1836057" y="0"/>
                </a:moveTo>
                <a:cubicBezTo>
                  <a:pt x="2850083" y="0"/>
                  <a:pt x="3672114" y="822031"/>
                  <a:pt x="3672114" y="1836057"/>
                </a:cubicBezTo>
                <a:cubicBezTo>
                  <a:pt x="3672114" y="2850083"/>
                  <a:pt x="2850083" y="3672114"/>
                  <a:pt x="1836057" y="3672114"/>
                </a:cubicBezTo>
                <a:cubicBezTo>
                  <a:pt x="822031" y="3672114"/>
                  <a:pt x="0" y="2850083"/>
                  <a:pt x="0" y="1836057"/>
                </a:cubicBezTo>
                <a:cubicBezTo>
                  <a:pt x="0" y="822031"/>
                  <a:pt x="822031" y="0"/>
                  <a:pt x="1836057" y="0"/>
                </a:cubicBezTo>
                <a:close/>
              </a:path>
            </a:pathLst>
          </a:custGeom>
          <a:ln w="53975">
            <a:solidFill>
              <a:srgbClr val="FCF8F9"/>
            </a:solidFill>
          </a:ln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CA2492D5-0158-D93D-4FEF-79B1DAF85C61}"/>
              </a:ext>
            </a:extLst>
          </p:cNvPr>
          <p:cNvPicPr>
            <a:picLocks noChangeAspect="1"/>
          </p:cNvPicPr>
          <p:nvPr/>
        </p:nvPicPr>
        <p:blipFill rotWithShape="1">
          <a:blip r:embed="rId6" cstate="screen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rightnessContrast brigh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212519" y="4359185"/>
            <a:ext cx="1836057" cy="1836057"/>
          </a:xfrm>
          <a:custGeom>
            <a:avLst/>
            <a:gdLst>
              <a:gd name="connsiteX0" fmla="*/ 1836057 w 3672114"/>
              <a:gd name="connsiteY0" fmla="*/ 0 h 3672114"/>
              <a:gd name="connsiteX1" fmla="*/ 3672114 w 3672114"/>
              <a:gd name="connsiteY1" fmla="*/ 1836057 h 3672114"/>
              <a:gd name="connsiteX2" fmla="*/ 1836057 w 3672114"/>
              <a:gd name="connsiteY2" fmla="*/ 3672114 h 3672114"/>
              <a:gd name="connsiteX3" fmla="*/ 0 w 3672114"/>
              <a:gd name="connsiteY3" fmla="*/ 1836057 h 3672114"/>
              <a:gd name="connsiteX4" fmla="*/ 1836057 w 3672114"/>
              <a:gd name="connsiteY4" fmla="*/ 0 h 36721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672114" h="3672114">
                <a:moveTo>
                  <a:pt x="1836057" y="0"/>
                </a:moveTo>
                <a:cubicBezTo>
                  <a:pt x="2850083" y="0"/>
                  <a:pt x="3672114" y="822031"/>
                  <a:pt x="3672114" y="1836057"/>
                </a:cubicBezTo>
                <a:cubicBezTo>
                  <a:pt x="3672114" y="2850083"/>
                  <a:pt x="2850083" y="3672114"/>
                  <a:pt x="1836057" y="3672114"/>
                </a:cubicBezTo>
                <a:cubicBezTo>
                  <a:pt x="822031" y="3672114"/>
                  <a:pt x="0" y="2850083"/>
                  <a:pt x="0" y="1836057"/>
                </a:cubicBezTo>
                <a:cubicBezTo>
                  <a:pt x="0" y="822031"/>
                  <a:pt x="822031" y="0"/>
                  <a:pt x="1836057" y="0"/>
                </a:cubicBezTo>
                <a:close/>
              </a:path>
            </a:pathLst>
          </a:custGeom>
          <a:ln w="53975">
            <a:solidFill>
              <a:srgbClr val="FCF8F9"/>
            </a:solidFill>
          </a:ln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3F87EC5E-7AA8-109E-FD90-C4E1BA37771B}"/>
              </a:ext>
            </a:extLst>
          </p:cNvPr>
          <p:cNvSpPr txBox="1"/>
          <p:nvPr/>
        </p:nvSpPr>
        <p:spPr>
          <a:xfrm>
            <a:off x="4264478" y="5544438"/>
            <a:ext cx="9127672" cy="110850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50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Bahnschrift SemiBold SemiConden" panose="020B0502040204020203" pitchFamily="34" charset="0"/>
              </a:rPr>
              <a:t>MAVIS</a:t>
            </a:r>
            <a:endParaRPr lang="en-US" sz="6000" b="1" dirty="0">
              <a:latin typeface="Bahnschrift SemiBold SemiConden" panose="020B0502040204020203" pitchFamily="34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9528731-730D-429F-F849-B8F0816FAE10}"/>
              </a:ext>
            </a:extLst>
          </p:cNvPr>
          <p:cNvPicPr>
            <a:picLocks noChangeAspect="1"/>
          </p:cNvPicPr>
          <p:nvPr/>
        </p:nvPicPr>
        <p:blipFill rotWithShape="1">
          <a:blip r:embed="rId8" cstate="screen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rightnessContrast bright="2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542010" y="4816890"/>
            <a:ext cx="1836057" cy="1836057"/>
          </a:xfrm>
          <a:custGeom>
            <a:avLst/>
            <a:gdLst>
              <a:gd name="connsiteX0" fmla="*/ 1836057 w 3672114"/>
              <a:gd name="connsiteY0" fmla="*/ 0 h 3672114"/>
              <a:gd name="connsiteX1" fmla="*/ 3672114 w 3672114"/>
              <a:gd name="connsiteY1" fmla="*/ 1836057 h 3672114"/>
              <a:gd name="connsiteX2" fmla="*/ 1836057 w 3672114"/>
              <a:gd name="connsiteY2" fmla="*/ 3672114 h 3672114"/>
              <a:gd name="connsiteX3" fmla="*/ 0 w 3672114"/>
              <a:gd name="connsiteY3" fmla="*/ 1836057 h 3672114"/>
              <a:gd name="connsiteX4" fmla="*/ 1836057 w 3672114"/>
              <a:gd name="connsiteY4" fmla="*/ 0 h 36721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672114" h="3672114">
                <a:moveTo>
                  <a:pt x="1836057" y="0"/>
                </a:moveTo>
                <a:cubicBezTo>
                  <a:pt x="2850083" y="0"/>
                  <a:pt x="3672114" y="822031"/>
                  <a:pt x="3672114" y="1836057"/>
                </a:cubicBezTo>
                <a:cubicBezTo>
                  <a:pt x="3672114" y="2850083"/>
                  <a:pt x="2850083" y="3672114"/>
                  <a:pt x="1836057" y="3672114"/>
                </a:cubicBezTo>
                <a:cubicBezTo>
                  <a:pt x="822031" y="3672114"/>
                  <a:pt x="0" y="2850083"/>
                  <a:pt x="0" y="1836057"/>
                </a:cubicBezTo>
                <a:cubicBezTo>
                  <a:pt x="0" y="822031"/>
                  <a:pt x="822031" y="0"/>
                  <a:pt x="1836057" y="0"/>
                </a:cubicBezTo>
                <a:close/>
              </a:path>
            </a:pathLst>
          </a:custGeom>
          <a:ln w="53975">
            <a:solidFill>
              <a:srgbClr val="FCF8F9"/>
            </a:solidFill>
          </a:ln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2057F3CA-CBAF-938F-8C36-97853400EE9A}"/>
              </a:ext>
            </a:extLst>
          </p:cNvPr>
          <p:cNvPicPr>
            <a:picLocks noChangeAspect="1"/>
          </p:cNvPicPr>
          <p:nvPr/>
        </p:nvPicPr>
        <p:blipFill rotWithShape="1"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06" t="1103" r="406" b="24831"/>
          <a:stretch/>
        </p:blipFill>
        <p:spPr>
          <a:xfrm>
            <a:off x="4201884" y="4816889"/>
            <a:ext cx="1844110" cy="1836057"/>
          </a:xfrm>
          <a:custGeom>
            <a:avLst/>
            <a:gdLst>
              <a:gd name="connsiteX0" fmla="*/ 1836057 w 3672114"/>
              <a:gd name="connsiteY0" fmla="*/ 0 h 3672114"/>
              <a:gd name="connsiteX1" fmla="*/ 3672114 w 3672114"/>
              <a:gd name="connsiteY1" fmla="*/ 1836057 h 3672114"/>
              <a:gd name="connsiteX2" fmla="*/ 1836057 w 3672114"/>
              <a:gd name="connsiteY2" fmla="*/ 3672114 h 3672114"/>
              <a:gd name="connsiteX3" fmla="*/ 0 w 3672114"/>
              <a:gd name="connsiteY3" fmla="*/ 1836057 h 3672114"/>
              <a:gd name="connsiteX4" fmla="*/ 1836057 w 3672114"/>
              <a:gd name="connsiteY4" fmla="*/ 0 h 36721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672114" h="3672114">
                <a:moveTo>
                  <a:pt x="1836057" y="0"/>
                </a:moveTo>
                <a:cubicBezTo>
                  <a:pt x="2850083" y="0"/>
                  <a:pt x="3672114" y="822031"/>
                  <a:pt x="3672114" y="1836057"/>
                </a:cubicBezTo>
                <a:cubicBezTo>
                  <a:pt x="3672114" y="2850083"/>
                  <a:pt x="2850083" y="3672114"/>
                  <a:pt x="1836057" y="3672114"/>
                </a:cubicBezTo>
                <a:cubicBezTo>
                  <a:pt x="822031" y="3672114"/>
                  <a:pt x="0" y="2850083"/>
                  <a:pt x="0" y="1836057"/>
                </a:cubicBezTo>
                <a:cubicBezTo>
                  <a:pt x="0" y="822031"/>
                  <a:pt x="822031" y="0"/>
                  <a:pt x="1836057" y="0"/>
                </a:cubicBezTo>
                <a:close/>
              </a:path>
            </a:pathLst>
          </a:custGeom>
          <a:ln w="53975">
            <a:solidFill>
              <a:srgbClr val="FCF8F9"/>
            </a:solidFill>
          </a:ln>
        </p:spPr>
      </p:pic>
      <p:grpSp>
        <p:nvGrpSpPr>
          <p:cNvPr id="10" name="Group 9">
            <a:extLst>
              <a:ext uri="{FF2B5EF4-FFF2-40B4-BE49-F238E27FC236}">
                <a16:creationId xmlns:a16="http://schemas.microsoft.com/office/drawing/2014/main" id="{221A27A1-BD7C-A752-E5C4-04265BF0F61F}"/>
              </a:ext>
            </a:extLst>
          </p:cNvPr>
          <p:cNvGrpSpPr/>
          <p:nvPr/>
        </p:nvGrpSpPr>
        <p:grpSpPr>
          <a:xfrm>
            <a:off x="5498070" y="4202233"/>
            <a:ext cx="629981" cy="746492"/>
            <a:chOff x="5559565" y="4069687"/>
            <a:chExt cx="629981" cy="746492"/>
          </a:xfrm>
        </p:grpSpPr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810064F4-8404-4008-682E-DCC9C1BEC6B0}"/>
                </a:ext>
              </a:extLst>
            </p:cNvPr>
            <p:cNvSpPr/>
            <p:nvPr/>
          </p:nvSpPr>
          <p:spPr>
            <a:xfrm>
              <a:off x="5559565" y="4497795"/>
              <a:ext cx="318384" cy="318384"/>
            </a:xfrm>
            <a:prstGeom prst="ellipse">
              <a:avLst/>
            </a:prstGeom>
            <a:solidFill>
              <a:srgbClr val="E43B8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11135B16-187B-D70A-50D6-2071B6995FA5}"/>
                </a:ext>
              </a:extLst>
            </p:cNvPr>
            <p:cNvSpPr/>
            <p:nvPr/>
          </p:nvSpPr>
          <p:spPr>
            <a:xfrm>
              <a:off x="5610550" y="4069687"/>
              <a:ext cx="578996" cy="578996"/>
            </a:xfrm>
            <a:prstGeom prst="ellipse">
              <a:avLst/>
            </a:prstGeom>
            <a:solidFill>
              <a:srgbClr val="E8F0F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6" name="Picture 5">
            <a:extLst>
              <a:ext uri="{FF2B5EF4-FFF2-40B4-BE49-F238E27FC236}">
                <a16:creationId xmlns:a16="http://schemas.microsoft.com/office/drawing/2014/main" id="{84F38D34-CC53-2EF5-0B52-5E6282792FAC}"/>
              </a:ext>
            </a:extLst>
          </p:cNvPr>
          <p:cNvPicPr>
            <a:picLocks noChangeAspect="1"/>
          </p:cNvPicPr>
          <p:nvPr/>
        </p:nvPicPr>
        <p:blipFill rotWithShape="1">
          <a:blip r:embed="rId11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798560" y="1683207"/>
            <a:ext cx="2847648" cy="2847648"/>
          </a:xfrm>
          <a:prstGeom prst="ellipse">
            <a:avLst/>
          </a:prstGeom>
          <a:ln w="63500">
            <a:solidFill>
              <a:schemeClr val="bg1"/>
            </a:solidFill>
          </a:ln>
        </p:spPr>
      </p:pic>
    </p:spTree>
    <p:extLst>
      <p:ext uri="{BB962C8B-B14F-4D97-AF65-F5344CB8AC3E}">
        <p14:creationId xmlns:p14="http://schemas.microsoft.com/office/powerpoint/2010/main" val="238900468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8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800"/>
                                  </p:stCondLst>
                                  <p:iterate type="lt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9" dur="2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CFC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050C71AB-84D6-0D95-9955-A1D1C8886917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22000" t="22000" r="22000" b="22000"/>
          <a:stretch/>
        </p:blipFill>
        <p:spPr>
          <a:xfrm>
            <a:off x="7180013" y="581333"/>
            <a:ext cx="3513382" cy="3513382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FA2E14C9-A2CB-0A20-7D81-CADB19DDDD08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screen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58762" y="1080433"/>
            <a:ext cx="1836057" cy="1836057"/>
          </a:xfrm>
          <a:custGeom>
            <a:avLst/>
            <a:gdLst>
              <a:gd name="connsiteX0" fmla="*/ 1836057 w 3672114"/>
              <a:gd name="connsiteY0" fmla="*/ 0 h 3672114"/>
              <a:gd name="connsiteX1" fmla="*/ 3672114 w 3672114"/>
              <a:gd name="connsiteY1" fmla="*/ 1836057 h 3672114"/>
              <a:gd name="connsiteX2" fmla="*/ 1836057 w 3672114"/>
              <a:gd name="connsiteY2" fmla="*/ 3672114 h 3672114"/>
              <a:gd name="connsiteX3" fmla="*/ 0 w 3672114"/>
              <a:gd name="connsiteY3" fmla="*/ 1836057 h 3672114"/>
              <a:gd name="connsiteX4" fmla="*/ 1836057 w 3672114"/>
              <a:gd name="connsiteY4" fmla="*/ 0 h 36721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672114" h="3672114">
                <a:moveTo>
                  <a:pt x="1836057" y="0"/>
                </a:moveTo>
                <a:cubicBezTo>
                  <a:pt x="2850083" y="0"/>
                  <a:pt x="3672114" y="822031"/>
                  <a:pt x="3672114" y="1836057"/>
                </a:cubicBezTo>
                <a:cubicBezTo>
                  <a:pt x="3672114" y="2850083"/>
                  <a:pt x="2850083" y="3672114"/>
                  <a:pt x="1836057" y="3672114"/>
                </a:cubicBezTo>
                <a:cubicBezTo>
                  <a:pt x="822031" y="3672114"/>
                  <a:pt x="0" y="2850083"/>
                  <a:pt x="0" y="1836057"/>
                </a:cubicBezTo>
                <a:cubicBezTo>
                  <a:pt x="0" y="822031"/>
                  <a:pt x="822031" y="0"/>
                  <a:pt x="1836057" y="0"/>
                </a:cubicBezTo>
                <a:close/>
              </a:path>
            </a:pathLst>
          </a:custGeom>
          <a:ln w="53975">
            <a:solidFill>
              <a:srgbClr val="FCF8F9"/>
            </a:solidFill>
          </a:ln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1E5468C9-2078-D2DA-133E-EB6C82B2A2CB}"/>
              </a:ext>
            </a:extLst>
          </p:cNvPr>
          <p:cNvPicPr>
            <a:picLocks noChangeAspect="1"/>
          </p:cNvPicPr>
          <p:nvPr/>
        </p:nvPicPr>
        <p:blipFill rotWithShape="1">
          <a:blip r:embed="rId6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85460" y="2520785"/>
            <a:ext cx="1836057" cy="1836057"/>
          </a:xfrm>
          <a:custGeom>
            <a:avLst/>
            <a:gdLst>
              <a:gd name="connsiteX0" fmla="*/ 1836057 w 3672114"/>
              <a:gd name="connsiteY0" fmla="*/ 0 h 3672114"/>
              <a:gd name="connsiteX1" fmla="*/ 3672114 w 3672114"/>
              <a:gd name="connsiteY1" fmla="*/ 1836057 h 3672114"/>
              <a:gd name="connsiteX2" fmla="*/ 1836057 w 3672114"/>
              <a:gd name="connsiteY2" fmla="*/ 3672114 h 3672114"/>
              <a:gd name="connsiteX3" fmla="*/ 0 w 3672114"/>
              <a:gd name="connsiteY3" fmla="*/ 1836057 h 3672114"/>
              <a:gd name="connsiteX4" fmla="*/ 1836057 w 3672114"/>
              <a:gd name="connsiteY4" fmla="*/ 0 h 36721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672114" h="3672114">
                <a:moveTo>
                  <a:pt x="1836057" y="0"/>
                </a:moveTo>
                <a:cubicBezTo>
                  <a:pt x="2850083" y="0"/>
                  <a:pt x="3672114" y="822031"/>
                  <a:pt x="3672114" y="1836057"/>
                </a:cubicBezTo>
                <a:cubicBezTo>
                  <a:pt x="3672114" y="2850083"/>
                  <a:pt x="2850083" y="3672114"/>
                  <a:pt x="1836057" y="3672114"/>
                </a:cubicBezTo>
                <a:cubicBezTo>
                  <a:pt x="822031" y="3672114"/>
                  <a:pt x="0" y="2850083"/>
                  <a:pt x="0" y="1836057"/>
                </a:cubicBezTo>
                <a:cubicBezTo>
                  <a:pt x="0" y="822031"/>
                  <a:pt x="822031" y="0"/>
                  <a:pt x="1836057" y="0"/>
                </a:cubicBezTo>
                <a:close/>
              </a:path>
            </a:pathLst>
          </a:custGeom>
          <a:ln w="53975">
            <a:solidFill>
              <a:srgbClr val="FCF8F9"/>
            </a:solidFill>
          </a:ln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CA2492D5-0158-D93D-4FEF-79B1DAF85C61}"/>
              </a:ext>
            </a:extLst>
          </p:cNvPr>
          <p:cNvPicPr>
            <a:picLocks noChangeAspect="1"/>
          </p:cNvPicPr>
          <p:nvPr/>
        </p:nvPicPr>
        <p:blipFill rotWithShape="1">
          <a:blip r:embed="rId7" cstate="screen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rightnessContrast brigh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212519" y="3615730"/>
            <a:ext cx="1836057" cy="1836057"/>
          </a:xfrm>
          <a:custGeom>
            <a:avLst/>
            <a:gdLst>
              <a:gd name="connsiteX0" fmla="*/ 1836057 w 3672114"/>
              <a:gd name="connsiteY0" fmla="*/ 0 h 3672114"/>
              <a:gd name="connsiteX1" fmla="*/ 3672114 w 3672114"/>
              <a:gd name="connsiteY1" fmla="*/ 1836057 h 3672114"/>
              <a:gd name="connsiteX2" fmla="*/ 1836057 w 3672114"/>
              <a:gd name="connsiteY2" fmla="*/ 3672114 h 3672114"/>
              <a:gd name="connsiteX3" fmla="*/ 0 w 3672114"/>
              <a:gd name="connsiteY3" fmla="*/ 1836057 h 3672114"/>
              <a:gd name="connsiteX4" fmla="*/ 1836057 w 3672114"/>
              <a:gd name="connsiteY4" fmla="*/ 0 h 36721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672114" h="3672114">
                <a:moveTo>
                  <a:pt x="1836057" y="0"/>
                </a:moveTo>
                <a:cubicBezTo>
                  <a:pt x="2850083" y="0"/>
                  <a:pt x="3672114" y="822031"/>
                  <a:pt x="3672114" y="1836057"/>
                </a:cubicBezTo>
                <a:cubicBezTo>
                  <a:pt x="3672114" y="2850083"/>
                  <a:pt x="2850083" y="3672114"/>
                  <a:pt x="1836057" y="3672114"/>
                </a:cubicBezTo>
                <a:cubicBezTo>
                  <a:pt x="822031" y="3672114"/>
                  <a:pt x="0" y="2850083"/>
                  <a:pt x="0" y="1836057"/>
                </a:cubicBezTo>
                <a:cubicBezTo>
                  <a:pt x="0" y="822031"/>
                  <a:pt x="822031" y="0"/>
                  <a:pt x="1836057" y="0"/>
                </a:cubicBezTo>
                <a:close/>
              </a:path>
            </a:pathLst>
          </a:custGeom>
          <a:ln w="53975">
            <a:solidFill>
              <a:srgbClr val="FCF8F9"/>
            </a:solidFill>
          </a:ln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3F87EC5E-7AA8-109E-FD90-C4E1BA37771B}"/>
              </a:ext>
            </a:extLst>
          </p:cNvPr>
          <p:cNvSpPr txBox="1"/>
          <p:nvPr/>
        </p:nvSpPr>
        <p:spPr>
          <a:xfrm>
            <a:off x="6799476" y="3612032"/>
            <a:ext cx="4274456" cy="1652789"/>
          </a:xfrm>
          <a:prstGeom prst="rect">
            <a:avLst/>
          </a:prstGeom>
          <a:noFill/>
        </p:spPr>
        <p:txBody>
          <a:bodyPr wrap="square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50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Bahnschrift SemiBold SemiConden" panose="020B0502040204020203" pitchFamily="34" charset="0"/>
              </a:rPr>
              <a:t>Thank</a:t>
            </a:r>
            <a:r>
              <a:rPr kumimoji="0" lang="en-US" sz="11500" i="0" u="none" strike="noStrike" kern="1200" cap="none" spc="0" normalizeH="0" noProof="0" dirty="0">
                <a:ln>
                  <a:noFill/>
                </a:ln>
                <a:effectLst/>
                <a:uLnTx/>
                <a:uFillTx/>
                <a:latin typeface="Bahnschrift SemiBold SemiConden" panose="020B0502040204020203" pitchFamily="34" charset="0"/>
              </a:rPr>
              <a:t> you!</a:t>
            </a:r>
            <a:endParaRPr lang="en-US" sz="6000" b="1" dirty="0">
              <a:latin typeface="Bahnschrift SemiBold SemiConden" panose="020B0502040204020203" pitchFamily="34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9528731-730D-429F-F849-B8F0816FAE10}"/>
              </a:ext>
            </a:extLst>
          </p:cNvPr>
          <p:cNvPicPr>
            <a:picLocks noChangeAspect="1"/>
          </p:cNvPicPr>
          <p:nvPr/>
        </p:nvPicPr>
        <p:blipFill rotWithShape="1">
          <a:blip r:embed="rId9" cstate="screen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brightnessContrast bright="2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542010" y="4073435"/>
            <a:ext cx="1836057" cy="1836057"/>
          </a:xfrm>
          <a:custGeom>
            <a:avLst/>
            <a:gdLst>
              <a:gd name="connsiteX0" fmla="*/ 1836057 w 3672114"/>
              <a:gd name="connsiteY0" fmla="*/ 0 h 3672114"/>
              <a:gd name="connsiteX1" fmla="*/ 3672114 w 3672114"/>
              <a:gd name="connsiteY1" fmla="*/ 1836057 h 3672114"/>
              <a:gd name="connsiteX2" fmla="*/ 1836057 w 3672114"/>
              <a:gd name="connsiteY2" fmla="*/ 3672114 h 3672114"/>
              <a:gd name="connsiteX3" fmla="*/ 0 w 3672114"/>
              <a:gd name="connsiteY3" fmla="*/ 1836057 h 3672114"/>
              <a:gd name="connsiteX4" fmla="*/ 1836057 w 3672114"/>
              <a:gd name="connsiteY4" fmla="*/ 0 h 36721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672114" h="3672114">
                <a:moveTo>
                  <a:pt x="1836057" y="0"/>
                </a:moveTo>
                <a:cubicBezTo>
                  <a:pt x="2850083" y="0"/>
                  <a:pt x="3672114" y="822031"/>
                  <a:pt x="3672114" y="1836057"/>
                </a:cubicBezTo>
                <a:cubicBezTo>
                  <a:pt x="3672114" y="2850083"/>
                  <a:pt x="2850083" y="3672114"/>
                  <a:pt x="1836057" y="3672114"/>
                </a:cubicBezTo>
                <a:cubicBezTo>
                  <a:pt x="822031" y="3672114"/>
                  <a:pt x="0" y="2850083"/>
                  <a:pt x="0" y="1836057"/>
                </a:cubicBezTo>
                <a:cubicBezTo>
                  <a:pt x="0" y="822031"/>
                  <a:pt x="822031" y="0"/>
                  <a:pt x="1836057" y="0"/>
                </a:cubicBezTo>
                <a:close/>
              </a:path>
            </a:pathLst>
          </a:custGeom>
          <a:ln w="53975">
            <a:solidFill>
              <a:srgbClr val="FCF8F9"/>
            </a:solidFill>
          </a:ln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2057F3CA-CBAF-938F-8C36-97853400EE9A}"/>
              </a:ext>
            </a:extLst>
          </p:cNvPr>
          <p:cNvPicPr>
            <a:picLocks noChangeAspect="1"/>
          </p:cNvPicPr>
          <p:nvPr/>
        </p:nvPicPr>
        <p:blipFill rotWithShape="1"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06" t="1103" r="406" b="24831"/>
          <a:stretch/>
        </p:blipFill>
        <p:spPr>
          <a:xfrm>
            <a:off x="4201884" y="4073434"/>
            <a:ext cx="1844110" cy="1836057"/>
          </a:xfrm>
          <a:custGeom>
            <a:avLst/>
            <a:gdLst>
              <a:gd name="connsiteX0" fmla="*/ 1836057 w 3672114"/>
              <a:gd name="connsiteY0" fmla="*/ 0 h 3672114"/>
              <a:gd name="connsiteX1" fmla="*/ 3672114 w 3672114"/>
              <a:gd name="connsiteY1" fmla="*/ 1836057 h 3672114"/>
              <a:gd name="connsiteX2" fmla="*/ 1836057 w 3672114"/>
              <a:gd name="connsiteY2" fmla="*/ 3672114 h 3672114"/>
              <a:gd name="connsiteX3" fmla="*/ 0 w 3672114"/>
              <a:gd name="connsiteY3" fmla="*/ 1836057 h 3672114"/>
              <a:gd name="connsiteX4" fmla="*/ 1836057 w 3672114"/>
              <a:gd name="connsiteY4" fmla="*/ 0 h 36721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672114" h="3672114">
                <a:moveTo>
                  <a:pt x="1836057" y="0"/>
                </a:moveTo>
                <a:cubicBezTo>
                  <a:pt x="2850083" y="0"/>
                  <a:pt x="3672114" y="822031"/>
                  <a:pt x="3672114" y="1836057"/>
                </a:cubicBezTo>
                <a:cubicBezTo>
                  <a:pt x="3672114" y="2850083"/>
                  <a:pt x="2850083" y="3672114"/>
                  <a:pt x="1836057" y="3672114"/>
                </a:cubicBezTo>
                <a:cubicBezTo>
                  <a:pt x="822031" y="3672114"/>
                  <a:pt x="0" y="2850083"/>
                  <a:pt x="0" y="1836057"/>
                </a:cubicBezTo>
                <a:cubicBezTo>
                  <a:pt x="0" y="822031"/>
                  <a:pt x="822031" y="0"/>
                  <a:pt x="1836057" y="0"/>
                </a:cubicBezTo>
                <a:close/>
              </a:path>
            </a:pathLst>
          </a:custGeom>
          <a:ln w="53975">
            <a:solidFill>
              <a:srgbClr val="FCF8F9"/>
            </a:solidFill>
          </a:ln>
        </p:spPr>
      </p:pic>
      <p:grpSp>
        <p:nvGrpSpPr>
          <p:cNvPr id="10" name="Group 9">
            <a:extLst>
              <a:ext uri="{FF2B5EF4-FFF2-40B4-BE49-F238E27FC236}">
                <a16:creationId xmlns:a16="http://schemas.microsoft.com/office/drawing/2014/main" id="{221A27A1-BD7C-A752-E5C4-04265BF0F61F}"/>
              </a:ext>
            </a:extLst>
          </p:cNvPr>
          <p:cNvGrpSpPr/>
          <p:nvPr/>
        </p:nvGrpSpPr>
        <p:grpSpPr>
          <a:xfrm>
            <a:off x="3020997" y="3183925"/>
            <a:ext cx="629981" cy="746492"/>
            <a:chOff x="5559565" y="4069687"/>
            <a:chExt cx="629981" cy="746492"/>
          </a:xfrm>
        </p:grpSpPr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810064F4-8404-4008-682E-DCC9C1BEC6B0}"/>
                </a:ext>
              </a:extLst>
            </p:cNvPr>
            <p:cNvSpPr/>
            <p:nvPr/>
          </p:nvSpPr>
          <p:spPr>
            <a:xfrm>
              <a:off x="5559565" y="4497795"/>
              <a:ext cx="318384" cy="318384"/>
            </a:xfrm>
            <a:prstGeom prst="ellipse">
              <a:avLst/>
            </a:prstGeom>
            <a:solidFill>
              <a:srgbClr val="E43B8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11135B16-187B-D70A-50D6-2071B6995FA5}"/>
                </a:ext>
              </a:extLst>
            </p:cNvPr>
            <p:cNvSpPr/>
            <p:nvPr/>
          </p:nvSpPr>
          <p:spPr>
            <a:xfrm>
              <a:off x="5610550" y="4069687"/>
              <a:ext cx="578996" cy="578996"/>
            </a:xfrm>
            <a:prstGeom prst="ellipse">
              <a:avLst/>
            </a:prstGeom>
            <a:solidFill>
              <a:srgbClr val="E8F0F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pic>
        <p:nvPicPr>
          <p:cNvPr id="6" name="Picture 5">
            <a:extLst>
              <a:ext uri="{FF2B5EF4-FFF2-40B4-BE49-F238E27FC236}">
                <a16:creationId xmlns:a16="http://schemas.microsoft.com/office/drawing/2014/main" id="{84F38D34-CC53-2EF5-0B52-5E6282792FAC}"/>
              </a:ext>
            </a:extLst>
          </p:cNvPr>
          <p:cNvPicPr>
            <a:picLocks noChangeAspect="1"/>
          </p:cNvPicPr>
          <p:nvPr/>
        </p:nvPicPr>
        <p:blipFill rotWithShape="1">
          <a:blip r:embed="rId1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778060" y="764384"/>
            <a:ext cx="2847648" cy="2847648"/>
          </a:xfrm>
          <a:prstGeom prst="ellipse">
            <a:avLst/>
          </a:prstGeom>
          <a:ln w="63500">
            <a:solidFill>
              <a:schemeClr val="bg1"/>
            </a:solidFill>
          </a:ln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3B787127-A3FB-4A6D-A756-97B2D045DF61}"/>
              </a:ext>
            </a:extLst>
          </p:cNvPr>
          <p:cNvSpPr txBox="1"/>
          <p:nvPr/>
        </p:nvSpPr>
        <p:spPr>
          <a:xfrm>
            <a:off x="525901" y="5662319"/>
            <a:ext cx="6250153" cy="104028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defTabSz="914400" rtl="0" eaLnBrk="1" fontAlgn="auto" latinLnBrk="0" hangingPunct="1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480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Bahnschrift SemiBold SemiConden" panose="020B0502040204020203" pitchFamily="34" charset="0"/>
            </a:endParaRPr>
          </a:p>
          <a:p>
            <a:pPr marL="0" marR="0" lvl="0" indent="0" defTabSz="914400" rtl="0" eaLnBrk="1" fontAlgn="auto" latinLnBrk="0" hangingPunct="1">
              <a:lnSpc>
                <a:spcPct val="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6000" dirty="0">
                <a:solidFill>
                  <a:schemeClr val="tx1">
                    <a:lumMod val="50000"/>
                    <a:lumOff val="50000"/>
                  </a:schemeClr>
                </a:solidFill>
                <a:latin typeface="Bahnschrift SemiBold SemiConden" panose="020B0502040204020203" pitchFamily="34" charset="0"/>
              </a:rPr>
              <a:t>SOS Pi Group 4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43BCAD4F-39AB-4B2B-992A-17B14D343660}"/>
              </a:ext>
            </a:extLst>
          </p:cNvPr>
          <p:cNvSpPr/>
          <p:nvPr/>
        </p:nvSpPr>
        <p:spPr>
          <a:xfrm>
            <a:off x="444258" y="5874566"/>
            <a:ext cx="81643" cy="662759"/>
          </a:xfrm>
          <a:prstGeom prst="rect">
            <a:avLst/>
          </a:prstGeom>
          <a:solidFill>
            <a:srgbClr val="E43B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7815039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8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801"/>
                            </p:stCondLst>
                            <p:childTnLst>
                              <p:par>
                                <p:cTn id="8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301"/>
                            </p:stCondLst>
                            <p:childTnLst>
                              <p:par>
                                <p:cTn id="13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17" grpId="0"/>
      <p:bldP spid="2" grpId="0" animBg="1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3221</TotalTime>
  <Words>194</Words>
  <Application>Microsoft Office PowerPoint</Application>
  <PresentationFormat>Widescreen</PresentationFormat>
  <Paragraphs>91</Paragraphs>
  <Slides>10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6" baseType="lpstr">
      <vt:lpstr>Arial</vt:lpstr>
      <vt:lpstr>Bahnschrift SemiBold SemiConden</vt:lpstr>
      <vt:lpstr>Baskerville Old Face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Nicholas Mawulorm</dc:creator>
  <cp:lastModifiedBy>Nicholas Mawulorm</cp:lastModifiedBy>
  <cp:revision>78</cp:revision>
  <dcterms:created xsi:type="dcterms:W3CDTF">2024-08-27T01:22:05Z</dcterms:created>
  <dcterms:modified xsi:type="dcterms:W3CDTF">2024-08-29T16:33:13Z</dcterms:modified>
</cp:coreProperties>
</file>

<file path=docProps/thumbnail.jpeg>
</file>